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0" r:id="rId4"/>
    <p:sldId id="259" r:id="rId5"/>
    <p:sldId id="260" r:id="rId6"/>
    <p:sldId id="262" r:id="rId7"/>
    <p:sldId id="261" r:id="rId8"/>
    <p:sldId id="263" r:id="rId9"/>
    <p:sldId id="281" r:id="rId10"/>
    <p:sldId id="282" r:id="rId11"/>
    <p:sldId id="264" r:id="rId12"/>
    <p:sldId id="265" r:id="rId13"/>
    <p:sldId id="266" r:id="rId14"/>
    <p:sldId id="267" r:id="rId15"/>
    <p:sldId id="286" r:id="rId16"/>
    <p:sldId id="28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83" r:id="rId29"/>
    <p:sldId id="285" r:id="rId30"/>
    <p:sldId id="284" r:id="rId31"/>
    <p:sldId id="288" r:id="rId32"/>
    <p:sldId id="289" r:id="rId3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523A9-0564-45A5-A481-F07821FB512D}" type="datetimeFigureOut">
              <a:rPr lang="tr-TR" smtClean="0"/>
              <a:t>20.12.2020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3920-FF7C-48FD-AE3C-7E95DEC0CD9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18661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523A9-0564-45A5-A481-F07821FB512D}" type="datetimeFigureOut">
              <a:rPr lang="tr-TR" smtClean="0"/>
              <a:t>20.12.2020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3920-FF7C-48FD-AE3C-7E95DEC0CD9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27114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523A9-0564-45A5-A481-F07821FB512D}" type="datetimeFigureOut">
              <a:rPr lang="tr-TR" smtClean="0"/>
              <a:t>20.12.2020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3920-FF7C-48FD-AE3C-7E95DEC0CD9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64442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523A9-0564-45A5-A481-F07821FB512D}" type="datetimeFigureOut">
              <a:rPr lang="tr-TR" smtClean="0"/>
              <a:t>20.12.2020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3920-FF7C-48FD-AE3C-7E95DEC0CD9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71018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523A9-0564-45A5-A481-F07821FB512D}" type="datetimeFigureOut">
              <a:rPr lang="tr-TR" smtClean="0"/>
              <a:t>20.12.2020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3920-FF7C-48FD-AE3C-7E95DEC0CD9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56617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523A9-0564-45A5-A481-F07821FB512D}" type="datetimeFigureOut">
              <a:rPr lang="tr-TR" smtClean="0"/>
              <a:t>20.12.2020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3920-FF7C-48FD-AE3C-7E95DEC0CD9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8538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523A9-0564-45A5-A481-F07821FB512D}" type="datetimeFigureOut">
              <a:rPr lang="tr-TR" smtClean="0"/>
              <a:t>20.12.2020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3920-FF7C-48FD-AE3C-7E95DEC0CD9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12525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523A9-0564-45A5-A481-F07821FB512D}" type="datetimeFigureOut">
              <a:rPr lang="tr-TR" smtClean="0"/>
              <a:t>20.12.2020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3920-FF7C-48FD-AE3C-7E95DEC0CD9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32364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523A9-0564-45A5-A481-F07821FB512D}" type="datetimeFigureOut">
              <a:rPr lang="tr-TR" smtClean="0"/>
              <a:t>20.12.2020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3920-FF7C-48FD-AE3C-7E95DEC0CD9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19149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523A9-0564-45A5-A481-F07821FB512D}" type="datetimeFigureOut">
              <a:rPr lang="tr-TR" smtClean="0"/>
              <a:t>20.12.2020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3920-FF7C-48FD-AE3C-7E95DEC0CD9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57636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523A9-0564-45A5-A481-F07821FB512D}" type="datetimeFigureOut">
              <a:rPr lang="tr-TR" smtClean="0"/>
              <a:t>20.12.2020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3920-FF7C-48FD-AE3C-7E95DEC0CD9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19187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D523A9-0564-45A5-A481-F07821FB512D}" type="datetimeFigureOut">
              <a:rPr lang="tr-TR" smtClean="0"/>
              <a:t>20.12.2020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FA3920-FF7C-48FD-AE3C-7E95DEC0CD9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08589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60" y="-34291"/>
            <a:ext cx="12252960" cy="6892291"/>
          </a:xfrm>
          <a:prstGeom prst="rect">
            <a:avLst/>
          </a:prstGeom>
        </p:spPr>
      </p:pic>
      <p:sp>
        <p:nvSpPr>
          <p:cNvPr id="14" name="Metin kutusu 13"/>
          <p:cNvSpPr txBox="1"/>
          <p:nvPr/>
        </p:nvSpPr>
        <p:spPr>
          <a:xfrm>
            <a:off x="6505303" y="5442858"/>
            <a:ext cx="62092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5400" b="1" dirty="0" smtClean="0">
                <a:solidFill>
                  <a:srgbClr val="C00000"/>
                </a:solidFill>
                <a:latin typeface="Adobe Caslon Pro" panose="0205050205050A020403" pitchFamily="18" charset="-94"/>
                <a:ea typeface="Adobe Myungjo Std M" panose="02020600000000000000" pitchFamily="18" charset="-128"/>
              </a:rPr>
              <a:t>FIKIH USULÜ</a:t>
            </a:r>
            <a:endParaRPr lang="tr-TR" sz="5400" b="1" dirty="0">
              <a:solidFill>
                <a:srgbClr val="C00000"/>
              </a:solidFill>
              <a:latin typeface="Adobe Caslon Pro" panose="0205050205050A020403" pitchFamily="18" charset="-94"/>
              <a:ea typeface="Adobe Myungjo Std M" panose="020206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154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00B050"/>
                </a:solidFill>
              </a:rPr>
              <a:t>Odaklanalım!...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tr-TR" dirty="0"/>
              <a:t>Bu </a:t>
            </a:r>
            <a:r>
              <a:rPr lang="tr-TR" dirty="0" err="1"/>
              <a:t>sîğalar</a:t>
            </a:r>
            <a:r>
              <a:rPr lang="tr-TR" dirty="0"/>
              <a:t>, </a:t>
            </a:r>
            <a:r>
              <a:rPr lang="tr-TR" dirty="0" smtClean="0"/>
              <a:t>şer’i </a:t>
            </a:r>
            <a:r>
              <a:rPr lang="tr-TR" dirty="0"/>
              <a:t>delil çeşitlerinin </a:t>
            </a:r>
            <a:r>
              <a:rPr lang="tr-TR" dirty="0" smtClean="0"/>
              <a:t>külli </a:t>
            </a:r>
            <a:r>
              <a:rPr lang="tr-TR" dirty="0" err="1"/>
              <a:t>nevîleridir</a:t>
            </a:r>
            <a:r>
              <a:rPr lang="tr-TR" dirty="0"/>
              <a:t>. </a:t>
            </a:r>
            <a:r>
              <a:rPr lang="tr-TR" dirty="0" err="1" smtClean="0"/>
              <a:t>Usulcü</a:t>
            </a:r>
            <a:r>
              <a:rPr lang="tr-TR" dirty="0" smtClean="0"/>
              <a:t> </a:t>
            </a:r>
            <a:r>
              <a:rPr lang="tr-TR" dirty="0"/>
              <a:t>bu </a:t>
            </a:r>
            <a:r>
              <a:rPr lang="tr-TR" dirty="0" err="1"/>
              <a:t>nevîlerin</a:t>
            </a:r>
            <a:r>
              <a:rPr lang="tr-TR" dirty="0"/>
              <a:t> her birini tek tek araştırır. Sonuçta; </a:t>
            </a:r>
            <a:r>
              <a:rPr lang="tr-TR" b="1" dirty="0">
                <a:solidFill>
                  <a:srgbClr val="00B050"/>
                </a:solidFill>
              </a:rPr>
              <a:t>örneğin</a:t>
            </a:r>
            <a:r>
              <a:rPr lang="tr-TR" dirty="0"/>
              <a:t> emrin </a:t>
            </a:r>
            <a:r>
              <a:rPr lang="tr-TR" dirty="0" err="1"/>
              <a:t>îcaba</a:t>
            </a:r>
            <a:r>
              <a:rPr lang="tr-TR" dirty="0"/>
              <a:t>, nehyin de </a:t>
            </a:r>
            <a:r>
              <a:rPr lang="tr-TR" dirty="0" err="1"/>
              <a:t>tahrîme</a:t>
            </a:r>
            <a:r>
              <a:rPr lang="tr-TR" dirty="0"/>
              <a:t> delâlet ettiği sonucuna varır ve kaidesini koyar: </a:t>
            </a:r>
            <a:r>
              <a:rPr lang="tr-TR" b="1" dirty="0" smtClean="0">
                <a:solidFill>
                  <a:srgbClr val="00B050"/>
                </a:solidFill>
              </a:rPr>
              <a:t>“</a:t>
            </a:r>
            <a:r>
              <a:rPr lang="tr-TR" b="1" dirty="0">
                <a:solidFill>
                  <a:srgbClr val="00B050"/>
                </a:solidFill>
              </a:rPr>
              <a:t>Emir </a:t>
            </a:r>
            <a:r>
              <a:rPr lang="tr-TR" b="1" dirty="0" err="1">
                <a:solidFill>
                  <a:srgbClr val="00B050"/>
                </a:solidFill>
              </a:rPr>
              <a:t>îcap</a:t>
            </a:r>
            <a:r>
              <a:rPr lang="tr-TR" b="1" dirty="0">
                <a:solidFill>
                  <a:srgbClr val="00B050"/>
                </a:solidFill>
              </a:rPr>
              <a:t> içindir, </a:t>
            </a:r>
            <a:r>
              <a:rPr lang="tr-TR" b="1" dirty="0" smtClean="0">
                <a:solidFill>
                  <a:srgbClr val="00B050"/>
                </a:solidFill>
              </a:rPr>
              <a:t>nehiy </a:t>
            </a:r>
            <a:r>
              <a:rPr lang="tr-TR" b="1" dirty="0" err="1">
                <a:solidFill>
                  <a:srgbClr val="00B050"/>
                </a:solidFill>
              </a:rPr>
              <a:t>tahrîm</a:t>
            </a:r>
            <a:r>
              <a:rPr lang="tr-TR" b="1" dirty="0">
                <a:solidFill>
                  <a:srgbClr val="00B050"/>
                </a:solidFill>
              </a:rPr>
              <a:t> içindir.”</a:t>
            </a:r>
            <a:r>
              <a:rPr lang="tr-TR" dirty="0"/>
              <a:t>  </a:t>
            </a:r>
            <a:r>
              <a:rPr lang="tr-TR" dirty="0" smtClean="0"/>
              <a:t>Fakih ise, </a:t>
            </a:r>
            <a:r>
              <a:rPr lang="tr-TR" dirty="0"/>
              <a:t>bu </a:t>
            </a:r>
            <a:r>
              <a:rPr lang="tr-TR" dirty="0" smtClean="0"/>
              <a:t>kaideleri </a:t>
            </a:r>
            <a:r>
              <a:rPr lang="tr-TR" dirty="0"/>
              <a:t>alır ve </a:t>
            </a:r>
            <a:r>
              <a:rPr lang="tr-TR" dirty="0" smtClean="0"/>
              <a:t>Kur'an-ı Kerim'deki </a:t>
            </a:r>
            <a:r>
              <a:rPr lang="tr-TR" dirty="0"/>
              <a:t>a</a:t>
            </a:r>
            <a:r>
              <a:rPr lang="tr-TR" dirty="0" smtClean="0"/>
              <a:t>yetleri </a:t>
            </a:r>
            <a:r>
              <a:rPr lang="tr-TR" dirty="0"/>
              <a:t>bu kaidelere uygular. </a:t>
            </a:r>
            <a:endParaRPr lang="tr-TR" dirty="0" smtClean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tr-TR" dirty="0" smtClean="0"/>
              <a:t>Allah’ın </a:t>
            </a:r>
            <a:r>
              <a:rPr lang="tr-TR" dirty="0"/>
              <a:t>yasak ettiği bir şeyi, </a:t>
            </a:r>
            <a:r>
              <a:rPr lang="tr-TR" dirty="0" smtClean="0"/>
              <a:t>«nehiy </a:t>
            </a:r>
            <a:r>
              <a:rPr lang="tr-TR" dirty="0" err="1"/>
              <a:t>tahrim</a:t>
            </a:r>
            <a:r>
              <a:rPr lang="tr-TR" dirty="0"/>
              <a:t> </a:t>
            </a:r>
            <a:r>
              <a:rPr lang="tr-TR" dirty="0" smtClean="0"/>
              <a:t>içindir» </a:t>
            </a:r>
            <a:r>
              <a:rPr lang="tr-TR" dirty="0"/>
              <a:t>kaidesine uygular ve aksine delâlet eden bir delil yoksa onun haramlığına hükmeder. Tabir caizse </a:t>
            </a:r>
            <a:r>
              <a:rPr lang="tr-TR" dirty="0" err="1" smtClean="0"/>
              <a:t>usulcünün</a:t>
            </a:r>
            <a:r>
              <a:rPr lang="tr-TR" dirty="0" smtClean="0"/>
              <a:t> </a:t>
            </a:r>
            <a:r>
              <a:rPr lang="tr-TR" dirty="0"/>
              <a:t>yaptığı </a:t>
            </a:r>
            <a:r>
              <a:rPr lang="tr-TR" dirty="0" smtClean="0"/>
              <a:t>iş plandır. </a:t>
            </a:r>
            <a:r>
              <a:rPr lang="tr-TR" dirty="0"/>
              <a:t>Fakih </a:t>
            </a:r>
            <a:r>
              <a:rPr lang="tr-TR" dirty="0" smtClean="0"/>
              <a:t>ise </a:t>
            </a:r>
            <a:r>
              <a:rPr lang="tr-TR" dirty="0"/>
              <a:t>bu planın uygulayıcısıdır.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264656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C00000"/>
                </a:solidFill>
              </a:rPr>
              <a:t>Fıkıh Usulünün Konusu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tr-TR" dirty="0"/>
              <a:t>İslam fıkhının Yardımcı Kaynakları olan Örf ve </a:t>
            </a:r>
            <a:r>
              <a:rPr lang="tr-TR" dirty="0"/>
              <a:t>A</a:t>
            </a:r>
            <a:r>
              <a:rPr lang="tr-TR" dirty="0" smtClean="0"/>
              <a:t>det</a:t>
            </a:r>
            <a:r>
              <a:rPr lang="tr-TR" dirty="0"/>
              <a:t>, </a:t>
            </a:r>
            <a:r>
              <a:rPr lang="tr-TR" dirty="0" err="1" smtClean="0"/>
              <a:t>Seddu’z-Zerai</a:t>
            </a:r>
            <a:r>
              <a:rPr lang="tr-TR" dirty="0" smtClean="0"/>
              <a:t>, </a:t>
            </a:r>
            <a:r>
              <a:rPr lang="tr-TR" dirty="0" err="1" smtClean="0"/>
              <a:t>İstishab</a:t>
            </a:r>
            <a:r>
              <a:rPr lang="tr-TR" dirty="0"/>
              <a:t>, </a:t>
            </a:r>
            <a:r>
              <a:rPr lang="tr-TR" dirty="0" err="1" smtClean="0"/>
              <a:t>Sahabi</a:t>
            </a:r>
            <a:r>
              <a:rPr lang="tr-TR" dirty="0" smtClean="0"/>
              <a:t> Kavli</a:t>
            </a:r>
            <a:r>
              <a:rPr lang="tr-TR" dirty="0"/>
              <a:t>, </a:t>
            </a:r>
            <a:r>
              <a:rPr lang="tr-TR" dirty="0" err="1" smtClean="0"/>
              <a:t>Şer’u</a:t>
            </a:r>
            <a:r>
              <a:rPr lang="tr-TR" dirty="0" smtClean="0"/>
              <a:t> </a:t>
            </a:r>
            <a:r>
              <a:rPr lang="tr-TR" dirty="0"/>
              <a:t>men </a:t>
            </a:r>
            <a:r>
              <a:rPr lang="tr-TR" dirty="0" err="1" smtClean="0"/>
              <a:t>Kablena</a:t>
            </a:r>
            <a:r>
              <a:rPr lang="tr-TR" dirty="0" smtClean="0"/>
              <a:t> </a:t>
            </a:r>
            <a:r>
              <a:rPr lang="tr-TR" dirty="0"/>
              <a:t>(bizden öncekilerin </a:t>
            </a:r>
            <a:r>
              <a:rPr lang="tr-TR" dirty="0" err="1"/>
              <a:t>şeriatleri</a:t>
            </a:r>
            <a:r>
              <a:rPr lang="tr-TR" dirty="0"/>
              <a:t>), </a:t>
            </a:r>
            <a:r>
              <a:rPr lang="tr-TR" dirty="0" smtClean="0"/>
              <a:t>Şer’i </a:t>
            </a:r>
            <a:r>
              <a:rPr lang="tr-TR" dirty="0"/>
              <a:t>Hüküm ve kısımları, hüküm, mahkûm aleyh, mahkûm </a:t>
            </a:r>
            <a:r>
              <a:rPr lang="tr-TR" dirty="0" err="1" smtClean="0"/>
              <a:t>bih</a:t>
            </a:r>
            <a:r>
              <a:rPr lang="tr-TR" dirty="0"/>
              <a:t>, ehliyet ve ehliyete </a:t>
            </a:r>
            <a:r>
              <a:rPr lang="tr-TR" dirty="0"/>
              <a:t>a</a:t>
            </a:r>
            <a:r>
              <a:rPr lang="tr-TR" dirty="0" smtClean="0"/>
              <a:t>rız </a:t>
            </a:r>
            <a:r>
              <a:rPr lang="tr-TR" dirty="0"/>
              <a:t>olan haller, </a:t>
            </a:r>
            <a:r>
              <a:rPr lang="tr-TR" dirty="0" err="1" smtClean="0"/>
              <a:t>ictihad</a:t>
            </a:r>
            <a:r>
              <a:rPr lang="tr-TR" dirty="0" smtClean="0"/>
              <a:t> </a:t>
            </a:r>
            <a:r>
              <a:rPr lang="tr-TR" dirty="0"/>
              <a:t>ve </a:t>
            </a:r>
            <a:r>
              <a:rPr lang="tr-TR" dirty="0" err="1" smtClean="0"/>
              <a:t>taklid</a:t>
            </a:r>
            <a:r>
              <a:rPr lang="tr-TR" dirty="0"/>
              <a:t>, lafızlar ve lafızların delâlet yolları konuları da Fıkıh Usulü ilminin </a:t>
            </a:r>
            <a:r>
              <a:rPr lang="tr-TR" dirty="0" smtClean="0"/>
              <a:t>konularını oluşturur.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819369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C00000"/>
                </a:solidFill>
              </a:rPr>
              <a:t>3. Fıkıh Usulü Öğrenmenin Önemi</a:t>
            </a:r>
            <a:endParaRPr lang="tr-TR" b="1" dirty="0">
              <a:solidFill>
                <a:srgbClr val="C0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Fıkıh Usulü, </a:t>
            </a:r>
            <a:r>
              <a:rPr lang="tr-TR" dirty="0" smtClean="0"/>
              <a:t>şer’i </a:t>
            </a:r>
            <a:r>
              <a:rPr lang="tr-TR" dirty="0"/>
              <a:t>ilimlerin en önemlilerinden </a:t>
            </a:r>
            <a:r>
              <a:rPr lang="tr-TR" dirty="0" smtClean="0"/>
              <a:t>biridir.</a:t>
            </a:r>
          </a:p>
          <a:p>
            <a:r>
              <a:rPr lang="tr-TR" dirty="0" err="1" smtClean="0"/>
              <a:t>İctihad</a:t>
            </a:r>
            <a:r>
              <a:rPr lang="tr-TR" dirty="0" smtClean="0"/>
              <a:t> </a:t>
            </a:r>
            <a:r>
              <a:rPr lang="tr-TR" dirty="0"/>
              <a:t>etme ve hüküm çıkarma yöntemlerini </a:t>
            </a:r>
            <a:r>
              <a:rPr lang="tr-TR" dirty="0" smtClean="0"/>
              <a:t>düzenler.</a:t>
            </a:r>
          </a:p>
          <a:p>
            <a:r>
              <a:rPr lang="tr-TR" dirty="0" smtClean="0"/>
              <a:t>Farklı </a:t>
            </a:r>
            <a:r>
              <a:rPr lang="tr-TR" dirty="0"/>
              <a:t>şartlar ve durumlarda ortaya çıkan yeni olaylar ve farklı problemler hakkında </a:t>
            </a:r>
            <a:r>
              <a:rPr lang="tr-TR" dirty="0" smtClean="0"/>
              <a:t>İslami </a:t>
            </a:r>
            <a:r>
              <a:rPr lang="tr-TR" dirty="0"/>
              <a:t>hükümleri elde etmeye ulaşmayı sağlayan bir </a:t>
            </a:r>
            <a:r>
              <a:rPr lang="tr-TR" dirty="0" smtClean="0"/>
              <a:t>yoldur.</a:t>
            </a:r>
          </a:p>
          <a:p>
            <a:r>
              <a:rPr lang="tr-TR" dirty="0" smtClean="0"/>
              <a:t>Fıkıh </a:t>
            </a:r>
            <a:r>
              <a:rPr lang="tr-TR" dirty="0"/>
              <a:t>Usulü ilmini bilmek, </a:t>
            </a:r>
            <a:r>
              <a:rPr lang="tr-TR" dirty="0" err="1" smtClean="0"/>
              <a:t>ictihadın</a:t>
            </a:r>
            <a:r>
              <a:rPr lang="tr-TR" dirty="0" smtClean="0"/>
              <a:t> </a:t>
            </a:r>
            <a:r>
              <a:rPr lang="tr-TR" dirty="0"/>
              <a:t>en önemli şartlarından </a:t>
            </a:r>
            <a:r>
              <a:rPr lang="tr-TR" dirty="0" smtClean="0"/>
              <a:t>biridir.</a:t>
            </a:r>
          </a:p>
          <a:p>
            <a:r>
              <a:rPr lang="tr-TR" dirty="0" smtClean="0"/>
              <a:t>Eğer </a:t>
            </a:r>
            <a:r>
              <a:rPr lang="tr-TR" dirty="0"/>
              <a:t>fakih/fıkıh </a:t>
            </a:r>
            <a:r>
              <a:rPr lang="tr-TR" dirty="0" smtClean="0"/>
              <a:t>alimi</a:t>
            </a:r>
            <a:r>
              <a:rPr lang="tr-TR" dirty="0"/>
              <a:t>, Fıkıh Usulünü ayrıntılarıyla çok iyi bilmezse, </a:t>
            </a:r>
            <a:r>
              <a:rPr lang="tr-TR" dirty="0" err="1" smtClean="0"/>
              <a:t>ictihad</a:t>
            </a:r>
            <a:r>
              <a:rPr lang="tr-TR" dirty="0" smtClean="0"/>
              <a:t> </a:t>
            </a:r>
            <a:r>
              <a:rPr lang="tr-TR" dirty="0"/>
              <a:t>derecesine ulaşması ve bir delilden hüküm elde etmesi mümkün </a:t>
            </a:r>
            <a:r>
              <a:rPr lang="tr-TR" dirty="0" smtClean="0"/>
              <a:t>değildir.</a:t>
            </a:r>
          </a:p>
        </p:txBody>
      </p:sp>
    </p:spTree>
    <p:extLst>
      <p:ext uri="{BB962C8B-B14F-4D97-AF65-F5344CB8AC3E}">
        <p14:creationId xmlns:p14="http://schemas.microsoft.com/office/powerpoint/2010/main" val="21506844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C00000"/>
                </a:solidFill>
              </a:rPr>
              <a:t>Fıkıh Usulü Öğrenmenin Önemi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Fıkıh Usulü ilmi olmasaydı, fıkhî hükümler elde edilemezdi. Çünkü her </a:t>
            </a:r>
            <a:r>
              <a:rPr lang="tr-TR" dirty="0" smtClean="0"/>
              <a:t>şer’i </a:t>
            </a:r>
            <a:r>
              <a:rPr lang="tr-TR" dirty="0"/>
              <a:t>hükmün </a:t>
            </a:r>
            <a:r>
              <a:rPr lang="tr-TR" dirty="0" err="1"/>
              <a:t>Şâri</a:t>
            </a:r>
            <a:r>
              <a:rPr lang="tr-TR" dirty="0"/>
              <a:t> tarafından vaz edilmiş (konulmuş) bir sebebi, </a:t>
            </a:r>
            <a:r>
              <a:rPr lang="tr-TR" dirty="0" smtClean="0"/>
              <a:t>şer'i </a:t>
            </a:r>
            <a:r>
              <a:rPr lang="tr-TR" dirty="0"/>
              <a:t>hükmün kendisine ya da sebebine </a:t>
            </a:r>
            <a:r>
              <a:rPr lang="tr-TR" dirty="0" smtClean="0"/>
              <a:t>delalet </a:t>
            </a:r>
            <a:r>
              <a:rPr lang="tr-TR" dirty="0"/>
              <a:t>eden bir delili muhakkak </a:t>
            </a:r>
            <a:r>
              <a:rPr lang="tr-TR" dirty="0" smtClean="0"/>
              <a:t>vardır.</a:t>
            </a:r>
          </a:p>
          <a:p>
            <a:r>
              <a:rPr lang="tr-TR" dirty="0" smtClean="0"/>
              <a:t>Fıkıh </a:t>
            </a:r>
            <a:r>
              <a:rPr lang="tr-TR" dirty="0"/>
              <a:t>Usulü ilminin bir an için yok olduğu farz edilse, deliller lağvedilmiş olur, ortada hüküm ve sebep de kalmaz. </a:t>
            </a:r>
          </a:p>
        </p:txBody>
      </p:sp>
    </p:spTree>
    <p:extLst>
      <p:ext uri="{BB962C8B-B14F-4D97-AF65-F5344CB8AC3E}">
        <p14:creationId xmlns:p14="http://schemas.microsoft.com/office/powerpoint/2010/main" val="32655210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C00000"/>
                </a:solidFill>
              </a:rPr>
              <a:t>Fıkıh Usulü Öğrenmenin Önemi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Fıkıh Usulü kuralları olmadığı takdirde verilecek </a:t>
            </a:r>
            <a:r>
              <a:rPr lang="tr-TR" dirty="0" smtClean="0"/>
              <a:t>hüküm, </a:t>
            </a:r>
            <a:r>
              <a:rPr lang="tr-TR" dirty="0"/>
              <a:t>kendi </a:t>
            </a:r>
            <a:r>
              <a:rPr lang="tr-TR" dirty="0" err="1" smtClean="0"/>
              <a:t>heva</a:t>
            </a:r>
            <a:r>
              <a:rPr lang="tr-TR" dirty="0" smtClean="0"/>
              <a:t> </a:t>
            </a:r>
            <a:r>
              <a:rPr lang="tr-TR" dirty="0"/>
              <a:t>ve arzularımıza göre verilmiş bir hüküm olacaktır. Bu durum </a:t>
            </a:r>
            <a:r>
              <a:rPr lang="tr-TR" dirty="0" err="1" smtClean="0"/>
              <a:t>icmaya</a:t>
            </a:r>
            <a:r>
              <a:rPr lang="tr-TR" dirty="0" smtClean="0"/>
              <a:t> </a:t>
            </a:r>
            <a:r>
              <a:rPr lang="tr-TR" dirty="0" smtClean="0"/>
              <a:t>aykırıdır.</a:t>
            </a:r>
          </a:p>
          <a:p>
            <a:r>
              <a:rPr lang="tr-TR" dirty="0" err="1" smtClean="0"/>
              <a:t>Müctehid</a:t>
            </a:r>
            <a:r>
              <a:rPr lang="tr-TR" dirty="0" smtClean="0"/>
              <a:t> </a:t>
            </a:r>
            <a:r>
              <a:rPr lang="tr-TR" dirty="0"/>
              <a:t>için Fıkıh Usulünü öğrenmek farz-ı </a:t>
            </a:r>
            <a:r>
              <a:rPr lang="tr-TR" dirty="0" err="1"/>
              <a:t>ayndır</a:t>
            </a:r>
            <a:r>
              <a:rPr lang="tr-TR" dirty="0"/>
              <a:t>. Çünkü </a:t>
            </a:r>
            <a:r>
              <a:rPr lang="tr-TR" dirty="0" err="1"/>
              <a:t>müctehid</a:t>
            </a:r>
            <a:r>
              <a:rPr lang="tr-TR" dirty="0"/>
              <a:t>, Fıkıh Usulü </a:t>
            </a:r>
            <a:r>
              <a:rPr lang="tr-TR" dirty="0" smtClean="0"/>
              <a:t>ilmini </a:t>
            </a:r>
            <a:r>
              <a:rPr lang="tr-TR" dirty="0"/>
              <a:t>iyice bilmeden </a:t>
            </a:r>
            <a:r>
              <a:rPr lang="tr-TR" dirty="0" err="1" smtClean="0"/>
              <a:t>ictihad</a:t>
            </a:r>
            <a:r>
              <a:rPr lang="tr-TR" dirty="0" smtClean="0"/>
              <a:t> </a:t>
            </a:r>
            <a:r>
              <a:rPr lang="tr-TR" dirty="0"/>
              <a:t>derecesine </a:t>
            </a:r>
            <a:r>
              <a:rPr lang="tr-TR" dirty="0" smtClean="0"/>
              <a:t>ulaşamaz.</a:t>
            </a:r>
          </a:p>
          <a:p>
            <a:r>
              <a:rPr lang="tr-TR" dirty="0" err="1" smtClean="0"/>
              <a:t>Müctehidin</a:t>
            </a:r>
            <a:r>
              <a:rPr lang="tr-TR" dirty="0" smtClean="0"/>
              <a:t> </a:t>
            </a:r>
            <a:r>
              <a:rPr lang="tr-TR" dirty="0" smtClean="0"/>
              <a:t>şer’i </a:t>
            </a:r>
            <a:r>
              <a:rPr lang="tr-TR" dirty="0"/>
              <a:t>delillerden hüküm çıkarabilmesi için muhakkak Fıkıh Usulü ilmini öğrenmesi ve bu ilmin bütün inceliklerini bilmesi gerekir.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050555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C00000"/>
                </a:solidFill>
              </a:rPr>
              <a:t>Fıkıh Usulü Öğrenmenin Önemi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tr-TR" dirty="0"/>
              <a:t>Fıkıh usulünün </a:t>
            </a:r>
            <a:r>
              <a:rPr lang="tr-TR" dirty="0" smtClean="0"/>
              <a:t>önemi </a:t>
            </a:r>
            <a:r>
              <a:rPr lang="tr-TR" dirty="0"/>
              <a:t>ve gayesi klasik dönem </a:t>
            </a:r>
            <a:r>
              <a:rPr lang="tr-TR" dirty="0" smtClean="0"/>
              <a:t>terminolojisiyle, özetle </a:t>
            </a:r>
            <a:r>
              <a:rPr lang="tr-TR" dirty="0" smtClean="0"/>
              <a:t>tekrar ifade etmek gerekirse, şer</a:t>
            </a:r>
            <a:r>
              <a:rPr lang="tr-TR" dirty="0" smtClean="0"/>
              <a:t>’i</a:t>
            </a:r>
            <a:r>
              <a:rPr lang="tr-TR" dirty="0" smtClean="0"/>
              <a:t>-amelî </a:t>
            </a:r>
            <a:r>
              <a:rPr lang="tr-TR" dirty="0"/>
              <a:t>hükümleri bilmektir. Ancak bunun açılımını yansıtan tanımlara göre fıkıh usulünün varlık sebebi ve üstlendiği görev, bu hükümlerin hangi kaynaklardan hangi metotlarla elde edilebileceğini ve bu iş için gerekli </a:t>
            </a:r>
            <a:r>
              <a:rPr lang="tr-TR" dirty="0" smtClean="0"/>
              <a:t>külli </a:t>
            </a:r>
            <a:r>
              <a:rPr lang="tr-TR" dirty="0"/>
              <a:t>kaideleri belirlemek, </a:t>
            </a:r>
            <a:r>
              <a:rPr lang="tr-TR" dirty="0" smtClean="0"/>
              <a:t>nihai </a:t>
            </a:r>
            <a:r>
              <a:rPr lang="tr-TR" dirty="0"/>
              <a:t>amaç (gayenin gayesi) ise bu bilgi sayesinde dünya ve </a:t>
            </a:r>
            <a:r>
              <a:rPr lang="tr-TR" dirty="0" smtClean="0"/>
              <a:t>ahiret </a:t>
            </a:r>
            <a:r>
              <a:rPr lang="tr-TR" dirty="0"/>
              <a:t>saadetine erişmektir. </a:t>
            </a:r>
          </a:p>
        </p:txBody>
      </p:sp>
    </p:spTree>
    <p:extLst>
      <p:ext uri="{BB962C8B-B14F-4D97-AF65-F5344CB8AC3E}">
        <p14:creationId xmlns:p14="http://schemas.microsoft.com/office/powerpoint/2010/main" val="38281423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C00000"/>
                </a:solidFill>
              </a:rPr>
              <a:t>Fıkıh Usulü Öğrenmenin Önemi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tr-TR" dirty="0"/>
              <a:t>Usul âlimlerinin bu ilmin önemini ve değerini vurgulayan ifadelerinde vahyin kesilmesiyle birlikte </a:t>
            </a:r>
            <a:r>
              <a:rPr lang="tr-TR" dirty="0" smtClean="0"/>
              <a:t>ilahî </a:t>
            </a:r>
            <a:r>
              <a:rPr lang="tr-TR" dirty="0"/>
              <a:t>iradenin keşfi için </a:t>
            </a:r>
            <a:r>
              <a:rPr lang="tr-TR" dirty="0" err="1"/>
              <a:t>ictihadın</a:t>
            </a:r>
            <a:r>
              <a:rPr lang="tr-TR" dirty="0"/>
              <a:t> özel bir önem kazandığı, böylece </a:t>
            </a:r>
            <a:r>
              <a:rPr lang="tr-TR" dirty="0" smtClean="0"/>
              <a:t>şer’i hükümleri </a:t>
            </a:r>
            <a:r>
              <a:rPr lang="tr-TR" dirty="0"/>
              <a:t>beyan işlevini </a:t>
            </a:r>
            <a:r>
              <a:rPr lang="tr-TR" dirty="0" err="1"/>
              <a:t>müctehidlerin</a:t>
            </a:r>
            <a:r>
              <a:rPr lang="tr-TR" dirty="0"/>
              <a:t> üstlendiği, bunun da ancak hükümlerin dayandığı prensipler ve kaynaklar üzerinde akıl yürütmek, bunları derinliğine incelemek ve fetvalara temel teşkil edecek kuralları ortaya koymakla mümkün olacağı, fıkıh usulünü bilmeyenin </a:t>
            </a:r>
            <a:r>
              <a:rPr lang="tr-TR" dirty="0" smtClean="0"/>
              <a:t>taklit </a:t>
            </a:r>
            <a:r>
              <a:rPr lang="tr-TR" dirty="0"/>
              <a:t>seviyesini aşamayıp avamdan sayılacağı belirtilir.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866193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C00000"/>
                </a:solidFill>
              </a:rPr>
              <a:t>4. Fıkıh Usulünün Yararlandığı İlim Dalları</a:t>
            </a:r>
            <a:endParaRPr lang="tr-TR" b="1" dirty="0">
              <a:solidFill>
                <a:srgbClr val="C0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Fıkıh </a:t>
            </a:r>
            <a:r>
              <a:rPr lang="tr-TR" dirty="0" smtClean="0"/>
              <a:t>Usulü </a:t>
            </a:r>
            <a:r>
              <a:rPr lang="tr-TR" dirty="0"/>
              <a:t>ilmi, birçok ilimden yararlanır ve bu ilimlerle ortak konulara </a:t>
            </a:r>
            <a:r>
              <a:rPr lang="tr-TR" dirty="0" smtClean="0"/>
              <a:t>sahiptir.</a:t>
            </a:r>
          </a:p>
          <a:p>
            <a:r>
              <a:rPr lang="tr-TR" b="1" dirty="0" smtClean="0"/>
              <a:t>Arap </a:t>
            </a:r>
            <a:r>
              <a:rPr lang="tr-TR" b="1" dirty="0"/>
              <a:t>dili </a:t>
            </a:r>
            <a:r>
              <a:rPr lang="tr-TR" dirty="0"/>
              <a:t>(emir, nehiy, </a:t>
            </a:r>
            <a:r>
              <a:rPr lang="tr-TR" dirty="0" err="1" smtClean="0"/>
              <a:t>âmm</a:t>
            </a:r>
            <a:r>
              <a:rPr lang="tr-TR" dirty="0" smtClean="0"/>
              <a:t>, </a:t>
            </a:r>
            <a:r>
              <a:rPr lang="tr-TR" dirty="0" err="1"/>
              <a:t>hâs</a:t>
            </a:r>
            <a:r>
              <a:rPr lang="tr-TR" dirty="0"/>
              <a:t>, mutlak ve </a:t>
            </a:r>
            <a:r>
              <a:rPr lang="tr-TR" dirty="0" err="1"/>
              <a:t>mukayyed</a:t>
            </a:r>
            <a:r>
              <a:rPr lang="tr-TR" dirty="0"/>
              <a:t>, mücmel ve </a:t>
            </a:r>
            <a:r>
              <a:rPr lang="tr-TR" dirty="0" err="1"/>
              <a:t>mübeyyen</a:t>
            </a:r>
            <a:r>
              <a:rPr lang="tr-TR" dirty="0"/>
              <a:t> lafızlar, </a:t>
            </a:r>
            <a:r>
              <a:rPr lang="tr-TR" dirty="0" err="1"/>
              <a:t>mantûk</a:t>
            </a:r>
            <a:r>
              <a:rPr lang="tr-TR" dirty="0"/>
              <a:t> ve mefhum kavramları, hakikat, mecaz vb</a:t>
            </a:r>
            <a:r>
              <a:rPr lang="tr-TR" dirty="0" smtClean="0"/>
              <a:t>.), </a:t>
            </a:r>
            <a:r>
              <a:rPr lang="tr-TR" dirty="0"/>
              <a:t>bunların başında </a:t>
            </a:r>
            <a:r>
              <a:rPr lang="tr-TR" dirty="0" smtClean="0"/>
              <a:t>gelir.</a:t>
            </a:r>
          </a:p>
          <a:p>
            <a:r>
              <a:rPr lang="tr-TR" b="1" dirty="0" smtClean="0"/>
              <a:t>Kur’an </a:t>
            </a:r>
            <a:r>
              <a:rPr lang="tr-TR" b="1" dirty="0"/>
              <a:t>ve Kur’an ilimleri </a:t>
            </a:r>
            <a:r>
              <a:rPr lang="tr-TR" dirty="0"/>
              <a:t>(Kur’an ile ilgili nesih konusu, </a:t>
            </a:r>
            <a:r>
              <a:rPr lang="tr-TR" dirty="0" err="1"/>
              <a:t>şâz</a:t>
            </a:r>
            <a:r>
              <a:rPr lang="tr-TR" dirty="0"/>
              <a:t> kıraatler, Kur’an’da mecazın bulunması, Kur’an’da Arapça kelimelerin olup olmadığı, muhkem, </a:t>
            </a:r>
            <a:r>
              <a:rPr lang="tr-TR" dirty="0" err="1"/>
              <a:t>müteşâbih</a:t>
            </a:r>
            <a:r>
              <a:rPr lang="tr-TR" dirty="0"/>
              <a:t> vb</a:t>
            </a:r>
            <a:r>
              <a:rPr lang="tr-TR" dirty="0" smtClean="0"/>
              <a:t>.),</a:t>
            </a:r>
          </a:p>
          <a:p>
            <a:r>
              <a:rPr lang="tr-TR" b="1" dirty="0" smtClean="0"/>
              <a:t>Sünnet </a:t>
            </a:r>
            <a:r>
              <a:rPr lang="tr-TR" b="1" dirty="0"/>
              <a:t>ve Sünnet ile ilgili ilimler </a:t>
            </a:r>
            <a:r>
              <a:rPr lang="tr-TR" dirty="0"/>
              <a:t>(haber ve haber çeşitleri, bunların delil olup olmayacağı, rivayet ve şartları vb.), </a:t>
            </a:r>
          </a:p>
        </p:txBody>
      </p:sp>
    </p:spTree>
    <p:extLst>
      <p:ext uri="{BB962C8B-B14F-4D97-AF65-F5344CB8AC3E}">
        <p14:creationId xmlns:p14="http://schemas.microsoft.com/office/powerpoint/2010/main" val="1523034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C00000"/>
                </a:solidFill>
              </a:rPr>
              <a:t>Fıkıh Usulünün Yararlandığı İlim Dalları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/>
              <a:t>Kelâm </a:t>
            </a:r>
            <a:r>
              <a:rPr lang="tr-TR" b="1" dirty="0"/>
              <a:t>ilmi </a:t>
            </a:r>
            <a:r>
              <a:rPr lang="tr-TR" dirty="0"/>
              <a:t>(</a:t>
            </a:r>
            <a:r>
              <a:rPr lang="tr-TR" dirty="0" smtClean="0"/>
              <a:t>Şer’i </a:t>
            </a:r>
            <a:r>
              <a:rPr lang="tr-TR" dirty="0"/>
              <a:t>hüküm ve kısımları, hâkîm, mahkûm </a:t>
            </a:r>
            <a:r>
              <a:rPr lang="tr-TR" dirty="0" err="1"/>
              <a:t>bîh</a:t>
            </a:r>
            <a:r>
              <a:rPr lang="tr-TR" dirty="0"/>
              <a:t>, mahkûm aleyh, nesih, Hz. Peygamber’in fiilleri ve bunların bağlayıcılığı, kulun gücü dâhilinde olmayan bir şeyle sorumlu tutulması, </a:t>
            </a:r>
            <a:r>
              <a:rPr lang="tr-TR" dirty="0" err="1"/>
              <a:t>tahsîn</a:t>
            </a:r>
            <a:r>
              <a:rPr lang="tr-TR" dirty="0"/>
              <a:t> ve takbih (</a:t>
            </a:r>
            <a:r>
              <a:rPr lang="tr-TR" dirty="0" err="1"/>
              <a:t>husûn</a:t>
            </a:r>
            <a:r>
              <a:rPr lang="tr-TR" dirty="0"/>
              <a:t> ve </a:t>
            </a:r>
            <a:r>
              <a:rPr lang="tr-TR" dirty="0" err="1"/>
              <a:t>kubûh</a:t>
            </a:r>
            <a:r>
              <a:rPr lang="tr-TR" dirty="0"/>
              <a:t>) vb</a:t>
            </a:r>
            <a:r>
              <a:rPr lang="tr-TR" dirty="0" smtClean="0"/>
              <a:t>. </a:t>
            </a:r>
            <a:r>
              <a:rPr lang="tr-TR" dirty="0"/>
              <a:t>Fıkıh </a:t>
            </a:r>
            <a:r>
              <a:rPr lang="tr-TR" dirty="0" err="1"/>
              <a:t>Usûlünün</a:t>
            </a:r>
            <a:r>
              <a:rPr lang="tr-TR" dirty="0"/>
              <a:t> yararlandığı ilimler </a:t>
            </a:r>
            <a:r>
              <a:rPr lang="tr-TR" dirty="0" smtClean="0"/>
              <a:t>arasındadır.</a:t>
            </a:r>
          </a:p>
          <a:p>
            <a:r>
              <a:rPr lang="tr-TR" dirty="0" smtClean="0"/>
              <a:t>Diğer </a:t>
            </a:r>
            <a:r>
              <a:rPr lang="tr-TR" dirty="0"/>
              <a:t>ilimlerle ortak olan bu konuların fıkıh </a:t>
            </a:r>
            <a:r>
              <a:rPr lang="tr-TR" dirty="0" err="1" smtClean="0"/>
              <a:t>usulcüleri</a:t>
            </a:r>
            <a:r>
              <a:rPr lang="tr-TR" dirty="0" smtClean="0"/>
              <a:t> </a:t>
            </a:r>
            <a:r>
              <a:rPr lang="tr-TR" dirty="0"/>
              <a:t>tarafından çok iyi incelendiği, bu konuların iyi anlaşılması için çok büyük gayret sarf edildiği Fıkıh </a:t>
            </a:r>
            <a:r>
              <a:rPr lang="tr-TR" dirty="0" smtClean="0"/>
              <a:t>Usulü </a:t>
            </a:r>
            <a:r>
              <a:rPr lang="tr-TR" dirty="0"/>
              <a:t>kitapları incelendiğinde açık bir şekilde görülecektir</a:t>
            </a:r>
            <a:r>
              <a:rPr lang="tr-TR" dirty="0" smtClean="0"/>
              <a:t>.</a:t>
            </a:r>
          </a:p>
          <a:p>
            <a:r>
              <a:rPr lang="tr-TR" dirty="0"/>
              <a:t>Bütün bu özellikleriyle Fıkıh </a:t>
            </a:r>
            <a:r>
              <a:rPr lang="tr-TR" dirty="0" smtClean="0"/>
              <a:t>Usulü </a:t>
            </a:r>
            <a:r>
              <a:rPr lang="tr-TR" dirty="0"/>
              <a:t>ilmi, diğer ilimlerde yer almayan hususları da içeren bir ilimdir. </a:t>
            </a:r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435626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accent2"/>
                </a:solidFill>
              </a:rPr>
              <a:t> </a:t>
            </a:r>
            <a:r>
              <a:rPr lang="tr-TR" b="1" dirty="0" smtClean="0">
                <a:solidFill>
                  <a:srgbClr val="C00000"/>
                </a:solidFill>
              </a:rPr>
              <a:t>5. Fıkıh Usulünün Doğuşu ve Gelişimi</a:t>
            </a:r>
            <a:endParaRPr lang="tr-TR" b="1" dirty="0">
              <a:solidFill>
                <a:srgbClr val="C0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30000"/>
              </a:lnSpc>
              <a:spcBef>
                <a:spcPts val="600"/>
              </a:spcBef>
              <a:buNone/>
            </a:pPr>
            <a:r>
              <a:rPr lang="tr-TR" dirty="0"/>
              <a:t>Hz. Peygamber döneminde </a:t>
            </a:r>
            <a:r>
              <a:rPr lang="tr-TR" dirty="0" smtClean="0"/>
              <a:t>şer'i </a:t>
            </a:r>
            <a:r>
              <a:rPr lang="tr-TR" dirty="0"/>
              <a:t>hükümlerin tespit edilmesinde başvurulan kaynak </a:t>
            </a:r>
            <a:r>
              <a:rPr lang="tr-TR" dirty="0" smtClean="0"/>
              <a:t>Kur’an-ı Kerim </a:t>
            </a:r>
            <a:r>
              <a:rPr lang="tr-TR" dirty="0"/>
              <a:t>ve Hz. Peygamber’in </a:t>
            </a:r>
            <a:r>
              <a:rPr lang="tr-TR" dirty="0" err="1"/>
              <a:t>Sünneti’dir</a:t>
            </a:r>
            <a:r>
              <a:rPr lang="tr-TR" dirty="0"/>
              <a:t>. </a:t>
            </a:r>
            <a:r>
              <a:rPr lang="tr-TR" dirty="0" err="1" smtClean="0"/>
              <a:t>Sahabiler</a:t>
            </a:r>
            <a:r>
              <a:rPr lang="tr-TR" dirty="0" smtClean="0"/>
              <a:t> </a:t>
            </a:r>
            <a:r>
              <a:rPr lang="tr-TR" dirty="0"/>
              <a:t>hükmünü bilmedikleri bir olayla karşılaştıklarında bu olayla ilgili hükmü açıklaması için Hz. Peygamber’e başvururlardı. </a:t>
            </a: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553717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" name="İçerik Yer Tutucusu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</p:spPr>
      </p:pic>
      <p:sp>
        <p:nvSpPr>
          <p:cNvPr id="12" name="Metin kutusu 11"/>
          <p:cNvSpPr txBox="1"/>
          <p:nvPr/>
        </p:nvSpPr>
        <p:spPr>
          <a:xfrm>
            <a:off x="1593669" y="2704684"/>
            <a:ext cx="660109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 smtClean="0">
                <a:latin typeface="Adobe Caslon Pro" panose="0205050205050A020403" pitchFamily="18" charset="-94"/>
                <a:ea typeface="Adobe Myungjo Std M" panose="02020600000000000000" pitchFamily="18" charset="-128"/>
              </a:rPr>
              <a:t>BÖLÜM 1:</a:t>
            </a:r>
          </a:p>
          <a:p>
            <a:r>
              <a:rPr lang="tr-TR" sz="4400" b="1" dirty="0" smtClean="0">
                <a:solidFill>
                  <a:srgbClr val="C00000"/>
                </a:solidFill>
                <a:latin typeface="Adobe Caslon Pro" panose="0205050205050A020403" pitchFamily="18" charset="-94"/>
                <a:ea typeface="Adobe Myungjo Std M" panose="02020600000000000000" pitchFamily="18" charset="-128"/>
              </a:rPr>
              <a:t>FIKIH USULÜ</a:t>
            </a:r>
            <a:endParaRPr lang="tr-TR" sz="4400" b="1" dirty="0">
              <a:solidFill>
                <a:srgbClr val="C00000"/>
              </a:solidFill>
              <a:latin typeface="Adobe Caslon Pro" panose="0205050205050A020403" pitchFamily="18" charset="-94"/>
              <a:ea typeface="Adobe Myungjo Std M" panose="020206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4443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C00000"/>
                </a:solidFill>
              </a:rPr>
              <a:t>Fıkıh Usulünün Doğuşu ve Gelişimi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Hz. Peygamber’in vefatından sonra hükmünü bilmedikleri olaylarla karşılaştıklarında önce </a:t>
            </a:r>
            <a:r>
              <a:rPr lang="tr-TR" dirty="0" smtClean="0"/>
              <a:t>Kur’an’ı Kerim’e </a:t>
            </a:r>
            <a:r>
              <a:rPr lang="tr-TR" dirty="0"/>
              <a:t>müracaat ediyorlardı, </a:t>
            </a:r>
            <a:endParaRPr lang="tr-TR" dirty="0" smtClean="0"/>
          </a:p>
          <a:p>
            <a:r>
              <a:rPr lang="tr-TR" dirty="0" smtClean="0"/>
              <a:t>Kur’an-ı Kerim’de </a:t>
            </a:r>
            <a:r>
              <a:rPr lang="tr-TR" dirty="0"/>
              <a:t>o konuda bir hüküm </a:t>
            </a:r>
            <a:r>
              <a:rPr lang="tr-TR" dirty="0" smtClean="0"/>
              <a:t>bulamazlarsa, </a:t>
            </a:r>
            <a:r>
              <a:rPr lang="tr-TR" dirty="0"/>
              <a:t>Hz. Peygamber’in </a:t>
            </a:r>
            <a:r>
              <a:rPr lang="tr-TR" dirty="0" err="1"/>
              <a:t>Sünneti’ne</a:t>
            </a:r>
            <a:r>
              <a:rPr lang="tr-TR" dirty="0"/>
              <a:t> başvuruyorlar, </a:t>
            </a:r>
            <a:endParaRPr lang="tr-TR" dirty="0" smtClean="0"/>
          </a:p>
          <a:p>
            <a:r>
              <a:rPr lang="tr-TR" dirty="0"/>
              <a:t>E</a:t>
            </a:r>
            <a:r>
              <a:rPr lang="tr-TR" dirty="0" smtClean="0"/>
              <a:t>ğer </a:t>
            </a:r>
            <a:r>
              <a:rPr lang="tr-TR" dirty="0" err="1"/>
              <a:t>Sünnet’te</a:t>
            </a:r>
            <a:r>
              <a:rPr lang="tr-TR" dirty="0"/>
              <a:t> de bir </a:t>
            </a:r>
            <a:r>
              <a:rPr lang="tr-TR" dirty="0" smtClean="0"/>
              <a:t>hüküm </a:t>
            </a:r>
            <a:r>
              <a:rPr lang="tr-TR" dirty="0"/>
              <a:t>bulamazlarsa </a:t>
            </a:r>
            <a:r>
              <a:rPr lang="tr-TR" dirty="0" err="1" smtClean="0"/>
              <a:t>ictihad</a:t>
            </a:r>
            <a:r>
              <a:rPr lang="tr-TR" dirty="0" smtClean="0"/>
              <a:t> </a:t>
            </a:r>
            <a:r>
              <a:rPr lang="tr-TR" dirty="0"/>
              <a:t>yapıyorlardı. </a:t>
            </a: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11873707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C00000"/>
                </a:solidFill>
              </a:rPr>
              <a:t>Fıkıh Usulünün Doğuşu ve Gelişimi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İctihad</a:t>
            </a:r>
            <a:r>
              <a:rPr lang="tr-TR" dirty="0" smtClean="0"/>
              <a:t> </a:t>
            </a:r>
            <a:r>
              <a:rPr lang="tr-TR" dirty="0"/>
              <a:t>yaparken </a:t>
            </a:r>
            <a:r>
              <a:rPr lang="tr-TR" dirty="0" smtClean="0"/>
              <a:t>ise </a:t>
            </a:r>
            <a:r>
              <a:rPr lang="tr-TR" dirty="0"/>
              <a:t>hakkında hüküm bulunmayan konunun benzerlerini </a:t>
            </a:r>
            <a:r>
              <a:rPr lang="tr-TR" dirty="0" smtClean="0"/>
              <a:t>araştırıyorlardı.</a:t>
            </a:r>
          </a:p>
          <a:p>
            <a:r>
              <a:rPr lang="tr-TR" dirty="0" smtClean="0"/>
              <a:t>O </a:t>
            </a:r>
            <a:r>
              <a:rPr lang="tr-TR" dirty="0"/>
              <a:t>konu ile ilgili illetleri, </a:t>
            </a:r>
            <a:r>
              <a:rPr lang="tr-TR" dirty="0" err="1" smtClean="0"/>
              <a:t>Şâri’in</a:t>
            </a:r>
            <a:r>
              <a:rPr lang="tr-TR" dirty="0" smtClean="0"/>
              <a:t> </a:t>
            </a:r>
            <a:r>
              <a:rPr lang="tr-TR" dirty="0"/>
              <a:t>o hükmü koyarken gözettiği amaç ve yararları belirlemeye gayret </a:t>
            </a:r>
            <a:r>
              <a:rPr lang="tr-TR" dirty="0" smtClean="0"/>
              <a:t>ediyorlardı.</a:t>
            </a:r>
          </a:p>
          <a:p>
            <a:r>
              <a:rPr lang="tr-TR" dirty="0" smtClean="0"/>
              <a:t>Ayrıca </a:t>
            </a:r>
            <a:r>
              <a:rPr lang="tr-TR" dirty="0" err="1"/>
              <a:t>şûrâ</a:t>
            </a:r>
            <a:r>
              <a:rPr lang="tr-TR" dirty="0"/>
              <a:t> ehlinin, toplumun ortak görüşüne de vâkıf olmaya gayret gösteriyorlardı.</a:t>
            </a:r>
          </a:p>
        </p:txBody>
      </p:sp>
    </p:spTree>
    <p:extLst>
      <p:ext uri="{BB962C8B-B14F-4D97-AF65-F5344CB8AC3E}">
        <p14:creationId xmlns:p14="http://schemas.microsoft.com/office/powerpoint/2010/main" val="9402827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C00000"/>
                </a:solidFill>
              </a:rPr>
              <a:t>Fıkıh Usulünün Doğuşu ve Gelişimi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Sahabilerden</a:t>
            </a:r>
            <a:r>
              <a:rPr lang="tr-TR" dirty="0" smtClean="0"/>
              <a:t> </a:t>
            </a:r>
            <a:r>
              <a:rPr lang="tr-TR" dirty="0"/>
              <a:t>sonra gelen tabiîn </a:t>
            </a:r>
            <a:r>
              <a:rPr lang="tr-TR" dirty="0" smtClean="0"/>
              <a:t>alimleri de </a:t>
            </a:r>
            <a:r>
              <a:rPr lang="tr-TR" dirty="0"/>
              <a:t>aynı yöntemi </a:t>
            </a:r>
            <a:r>
              <a:rPr lang="tr-TR" dirty="0" smtClean="0"/>
              <a:t>benimsemişlerdi.</a:t>
            </a:r>
          </a:p>
          <a:p>
            <a:r>
              <a:rPr lang="tr-TR" dirty="0" smtClean="0"/>
              <a:t>Onlar </a:t>
            </a:r>
            <a:r>
              <a:rPr lang="tr-TR" dirty="0"/>
              <a:t>da hakkında bilgi sahibi olmadıkları bir olayla karşılaştıklarında önce </a:t>
            </a:r>
            <a:r>
              <a:rPr lang="tr-TR" dirty="0" err="1"/>
              <a:t>Kitab’a</a:t>
            </a:r>
            <a:r>
              <a:rPr lang="tr-TR" dirty="0"/>
              <a:t> sonra </a:t>
            </a:r>
            <a:r>
              <a:rPr lang="tr-TR" dirty="0" err="1"/>
              <a:t>Sünnet’e</a:t>
            </a:r>
            <a:r>
              <a:rPr lang="tr-TR" dirty="0"/>
              <a:t> başvuruyorlar, daha sonra da - </a:t>
            </a:r>
            <a:r>
              <a:rPr lang="tr-TR" dirty="0" err="1" smtClean="0"/>
              <a:t>sahabilerin</a:t>
            </a:r>
            <a:r>
              <a:rPr lang="tr-TR" dirty="0" smtClean="0"/>
              <a:t> </a:t>
            </a:r>
            <a:r>
              <a:rPr lang="tr-TR" dirty="0"/>
              <a:t>fetvaları ile de bağlantı kurarak- onların verdikleri fetvaları göz önünde bulundurarak </a:t>
            </a:r>
            <a:r>
              <a:rPr lang="tr-TR" dirty="0" err="1" smtClean="0"/>
              <a:t>ictihad</a:t>
            </a:r>
            <a:r>
              <a:rPr lang="tr-TR" dirty="0" smtClean="0"/>
              <a:t> </a:t>
            </a:r>
            <a:r>
              <a:rPr lang="tr-TR" dirty="0" smtClean="0"/>
              <a:t>yapıyorlardı.</a:t>
            </a:r>
          </a:p>
          <a:p>
            <a:r>
              <a:rPr lang="tr-TR" dirty="0" smtClean="0"/>
              <a:t>Tabiin döneminde </a:t>
            </a:r>
            <a:r>
              <a:rPr lang="tr-TR" dirty="0"/>
              <a:t>çeşitli konularda yapılan </a:t>
            </a:r>
            <a:r>
              <a:rPr lang="tr-TR" dirty="0" err="1" smtClean="0"/>
              <a:t>ictihadlar</a:t>
            </a:r>
            <a:r>
              <a:rPr lang="tr-TR" dirty="0" smtClean="0"/>
              <a:t> </a:t>
            </a:r>
            <a:r>
              <a:rPr lang="tr-TR" dirty="0"/>
              <a:t>çoğalmış, fetva verilirken, fetva verenlerin izledikleri yöntemler de farklı olmuştur. </a:t>
            </a:r>
          </a:p>
        </p:txBody>
      </p:sp>
    </p:spTree>
    <p:extLst>
      <p:ext uri="{BB962C8B-B14F-4D97-AF65-F5344CB8AC3E}">
        <p14:creationId xmlns:p14="http://schemas.microsoft.com/office/powerpoint/2010/main" val="21050672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C00000"/>
                </a:solidFill>
              </a:rPr>
              <a:t>Fıkıh Usulünün Doğuşu ve Gelişimi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Bir kısmı kıyasa gerek görmeksizin sadece </a:t>
            </a:r>
            <a:r>
              <a:rPr lang="tr-TR" dirty="0" err="1"/>
              <a:t>nassların</a:t>
            </a:r>
            <a:r>
              <a:rPr lang="tr-TR" dirty="0"/>
              <a:t> </a:t>
            </a:r>
            <a:r>
              <a:rPr lang="tr-TR" dirty="0" smtClean="0"/>
              <a:t>zahirini </a:t>
            </a:r>
            <a:r>
              <a:rPr lang="tr-TR" dirty="0"/>
              <a:t>almışlar, bir kısmı ise şer’i hükümlerin çoğunun bir illete dayandığı görüşünde oldukları için ya da hükümlerin kulların maslahatları/yararları için konulduğuna inandıklarından, bu hükümlerin önce illetlerini araştırmışlar ve bu illetlerin varlığına ya da yokluğuna göre hüküm </a:t>
            </a:r>
            <a:r>
              <a:rPr lang="tr-TR" dirty="0" smtClean="0"/>
              <a:t>vermişlerdir.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447768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C00000"/>
                </a:solidFill>
              </a:rPr>
              <a:t>Fıkıh Usulünün Doğuşu ve Gelişimi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Müctehid</a:t>
            </a:r>
            <a:r>
              <a:rPr lang="tr-TR" dirty="0"/>
              <a:t> imamlar döneminde ise her imamın fetva verirken, </a:t>
            </a:r>
            <a:r>
              <a:rPr lang="tr-TR" dirty="0" err="1" smtClean="0"/>
              <a:t>ictihad</a:t>
            </a:r>
            <a:r>
              <a:rPr lang="tr-TR" dirty="0" smtClean="0"/>
              <a:t> </a:t>
            </a:r>
            <a:r>
              <a:rPr lang="tr-TR" dirty="0"/>
              <a:t>yaparken ya da hüküm çıkarırken kendilerine esas aldıkları genel kuralları </a:t>
            </a:r>
            <a:r>
              <a:rPr lang="tr-TR" dirty="0" smtClean="0"/>
              <a:t>vardı.</a:t>
            </a:r>
          </a:p>
          <a:p>
            <a:r>
              <a:rPr lang="tr-TR" dirty="0" smtClean="0"/>
              <a:t>Bu </a:t>
            </a:r>
            <a:r>
              <a:rPr lang="tr-TR" dirty="0"/>
              <a:t>kurallar, imamların ve öğrencilerinin eserlerinde, çeşitli konularda yer </a:t>
            </a:r>
            <a:r>
              <a:rPr lang="tr-TR" dirty="0" smtClean="0"/>
              <a:t>almaktadır.</a:t>
            </a:r>
          </a:p>
          <a:p>
            <a:r>
              <a:rPr lang="tr-TR" dirty="0" err="1" smtClean="0"/>
              <a:t>Müctehid</a:t>
            </a:r>
            <a:r>
              <a:rPr lang="tr-TR" dirty="0" smtClean="0"/>
              <a:t> </a:t>
            </a:r>
            <a:r>
              <a:rPr lang="tr-TR" dirty="0"/>
              <a:t>imamlar </a:t>
            </a:r>
            <a:r>
              <a:rPr lang="tr-TR" dirty="0" smtClean="0"/>
              <a:t>Şer’i </a:t>
            </a:r>
            <a:r>
              <a:rPr lang="tr-TR" dirty="0"/>
              <a:t>Hükümlerin bilinmesinde ve </a:t>
            </a:r>
            <a:r>
              <a:rPr lang="tr-TR" dirty="0" smtClean="0"/>
              <a:t>tafsili </a:t>
            </a:r>
            <a:r>
              <a:rPr lang="tr-TR" dirty="0"/>
              <a:t>delillerden hüküm çıkarırken bu kuralları göz önünde bulunduruyorlardı. </a:t>
            </a:r>
          </a:p>
        </p:txBody>
      </p:sp>
    </p:spTree>
    <p:extLst>
      <p:ext uri="{BB962C8B-B14F-4D97-AF65-F5344CB8AC3E}">
        <p14:creationId xmlns:p14="http://schemas.microsoft.com/office/powerpoint/2010/main" val="12287661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00B050"/>
                </a:solidFill>
              </a:rPr>
              <a:t>Bilgi </a:t>
            </a:r>
            <a:r>
              <a:rPr lang="tr-TR" b="1" dirty="0" smtClean="0">
                <a:solidFill>
                  <a:srgbClr val="00B050"/>
                </a:solidFill>
              </a:rPr>
              <a:t>Notu…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Fıkıh Usulü alanında bize ulaşan tedvin edilmiş ilk müstakil eser, İmam </a:t>
            </a:r>
            <a:r>
              <a:rPr lang="tr-TR" dirty="0" err="1"/>
              <a:t>Şâfiî’nin</a:t>
            </a:r>
            <a:r>
              <a:rPr lang="tr-TR" dirty="0"/>
              <a:t> (ö. 204 h./819 m.) “er-Risâle” adlı </a:t>
            </a:r>
            <a:r>
              <a:rPr lang="tr-TR" dirty="0" smtClean="0"/>
              <a:t>eseridir.</a:t>
            </a:r>
          </a:p>
          <a:p>
            <a:r>
              <a:rPr lang="tr-TR" dirty="0" smtClean="0"/>
              <a:t>İmam </a:t>
            </a:r>
            <a:r>
              <a:rPr lang="tr-TR" dirty="0" err="1"/>
              <a:t>Şâfiî’nin</a:t>
            </a:r>
            <a:r>
              <a:rPr lang="tr-TR" dirty="0"/>
              <a:t> “er- </a:t>
            </a:r>
            <a:r>
              <a:rPr lang="tr-TR" dirty="0" err="1"/>
              <a:t>Risâle”sinde</a:t>
            </a:r>
            <a:r>
              <a:rPr lang="tr-TR" dirty="0"/>
              <a:t> ele aldığı konular âlimlerin dikkatini </a:t>
            </a:r>
            <a:r>
              <a:rPr lang="tr-TR" dirty="0" smtClean="0"/>
              <a:t>çekmiş, dah</a:t>
            </a:r>
            <a:r>
              <a:rPr lang="tr-TR" dirty="0" smtClean="0"/>
              <a:t>a sonra</a:t>
            </a:r>
            <a:r>
              <a:rPr lang="tr-TR" dirty="0" smtClean="0"/>
              <a:t> </a:t>
            </a:r>
            <a:r>
              <a:rPr lang="tr-TR" dirty="0"/>
              <a:t>onlar da bu konuda eserler yazmaya </a:t>
            </a:r>
            <a:r>
              <a:rPr lang="tr-TR" dirty="0" smtClean="0"/>
              <a:t>başlamışlardır.</a:t>
            </a: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505487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00B050"/>
                </a:solidFill>
              </a:rPr>
              <a:t>Bilgi </a:t>
            </a:r>
            <a:r>
              <a:rPr lang="tr-TR" b="1" dirty="0" smtClean="0">
                <a:solidFill>
                  <a:srgbClr val="00B050"/>
                </a:solidFill>
              </a:rPr>
              <a:t>Notu…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Böylece Fıkıh Usulü, bapları </a:t>
            </a:r>
            <a:r>
              <a:rPr lang="tr-TR" dirty="0" smtClean="0"/>
              <a:t>düzenlenerek </a:t>
            </a:r>
            <a:r>
              <a:rPr lang="tr-TR" dirty="0"/>
              <a:t>meseleleri düzenli şekilde </a:t>
            </a:r>
            <a:r>
              <a:rPr lang="tr-TR" dirty="0" smtClean="0"/>
              <a:t>kayda geçmiş ve konuları </a:t>
            </a:r>
            <a:r>
              <a:rPr lang="tr-TR" dirty="0"/>
              <a:t>bir araya toplanmış </a:t>
            </a:r>
            <a:r>
              <a:rPr lang="tr-TR" dirty="0" smtClean="0"/>
              <a:t>bağımsız </a:t>
            </a:r>
            <a:r>
              <a:rPr lang="tr-TR" dirty="0"/>
              <a:t>bir ilim </a:t>
            </a:r>
            <a:r>
              <a:rPr lang="tr-TR" dirty="0" smtClean="0"/>
              <a:t>dalı haline </a:t>
            </a:r>
            <a:r>
              <a:rPr lang="tr-TR" dirty="0" smtClean="0"/>
              <a:t>gelmiştir.</a:t>
            </a:r>
          </a:p>
          <a:p>
            <a:r>
              <a:rPr lang="tr-TR" dirty="0" smtClean="0"/>
              <a:t>Fıkıh </a:t>
            </a:r>
            <a:r>
              <a:rPr lang="tr-TR" dirty="0"/>
              <a:t>Usulü ile ilgili eser yazanları izledikleri yöntem bakımından </a:t>
            </a:r>
            <a:r>
              <a:rPr lang="tr-TR" b="1" dirty="0">
                <a:solidFill>
                  <a:srgbClr val="00B050"/>
                </a:solidFill>
              </a:rPr>
              <a:t>beş sınıfa ayırmak mümkündür: </a:t>
            </a:r>
            <a:endParaRPr lang="tr-TR" b="1" dirty="0" smtClean="0">
              <a:solidFill>
                <a:srgbClr val="00B050"/>
              </a:solidFill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011224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00B050"/>
                </a:solidFill>
              </a:rPr>
              <a:t>Bilgi </a:t>
            </a:r>
            <a:r>
              <a:rPr lang="tr-TR" b="1" dirty="0" smtClean="0">
                <a:solidFill>
                  <a:srgbClr val="00B050"/>
                </a:solidFill>
              </a:rPr>
              <a:t>Notu…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b="1" dirty="0">
                <a:solidFill>
                  <a:srgbClr val="00B050"/>
                </a:solidFill>
              </a:rPr>
              <a:t>1. </a:t>
            </a:r>
            <a:r>
              <a:rPr lang="tr-TR" b="1" dirty="0" err="1" smtClean="0">
                <a:solidFill>
                  <a:srgbClr val="00B050"/>
                </a:solidFill>
              </a:rPr>
              <a:t>Fukaha</a:t>
            </a:r>
            <a:r>
              <a:rPr lang="tr-TR" b="1" dirty="0" smtClean="0">
                <a:solidFill>
                  <a:srgbClr val="00B050"/>
                </a:solidFill>
              </a:rPr>
              <a:t> Yöntemi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tr-TR" dirty="0"/>
              <a:t>Fıkıh usulünü bir mezhebe sıkı biçimde bağlı ve </a:t>
            </a:r>
            <a:r>
              <a:rPr lang="tr-TR" dirty="0" err="1"/>
              <a:t>fürû</a:t>
            </a:r>
            <a:r>
              <a:rPr lang="tr-TR" dirty="0"/>
              <a:t> hükümleriyle doğrudan irtibatlı şekilde ele alan, kuralları belirlemede tümevarıma ağırlık veren </a:t>
            </a:r>
            <a:r>
              <a:rPr lang="tr-TR" dirty="0" err="1"/>
              <a:t>fukaha</a:t>
            </a:r>
            <a:r>
              <a:rPr lang="tr-TR" dirty="0"/>
              <a:t> </a:t>
            </a:r>
            <a:r>
              <a:rPr lang="tr-TR" dirty="0" smtClean="0"/>
              <a:t>yöntemi, </a:t>
            </a:r>
            <a:r>
              <a:rPr lang="tr-TR" dirty="0"/>
              <a:t>en çok </a:t>
            </a:r>
            <a:r>
              <a:rPr lang="tr-TR" dirty="0" smtClean="0"/>
              <a:t>Hanefilerle </a:t>
            </a:r>
            <a:r>
              <a:rPr lang="tr-TR" dirty="0"/>
              <a:t>özdeşleştirilir. </a:t>
            </a:r>
            <a:r>
              <a:rPr lang="tr-TR" dirty="0" err="1"/>
              <a:t>Kerhî’ye</a:t>
            </a:r>
            <a:r>
              <a:rPr lang="tr-TR" dirty="0"/>
              <a:t> ait </a:t>
            </a:r>
            <a:r>
              <a:rPr lang="tr-TR" i="1" dirty="0"/>
              <a:t>er-Risâle </a:t>
            </a:r>
            <a:r>
              <a:rPr lang="tr-TR" i="1" dirty="0" err="1"/>
              <a:t>fi’l-uṣûl</a:t>
            </a:r>
            <a:r>
              <a:rPr lang="tr-TR" dirty="0"/>
              <a:t>, Hanefî âlimlerinden günümüze ulaşan usule dair ilk çalışma olarak zikredilse </a:t>
            </a:r>
            <a:r>
              <a:rPr lang="tr-TR" dirty="0" smtClean="0"/>
              <a:t>de, </a:t>
            </a:r>
            <a:r>
              <a:rPr lang="tr-TR" dirty="0"/>
              <a:t>eser bazı genel kaideler içeren bir risâleden ibarettir. Hanefî usulünün ilk kapsamlı örneği </a:t>
            </a:r>
            <a:r>
              <a:rPr lang="tr-TR" dirty="0" err="1"/>
              <a:t>Cessâs’ın</a:t>
            </a:r>
            <a:r>
              <a:rPr lang="tr-TR" dirty="0"/>
              <a:t> </a:t>
            </a:r>
            <a:r>
              <a:rPr lang="tr-TR" i="1" dirty="0"/>
              <a:t>el-</a:t>
            </a:r>
            <a:r>
              <a:rPr lang="tr-TR" i="1" dirty="0" err="1"/>
              <a:t>Fuṣûl</a:t>
            </a:r>
            <a:r>
              <a:rPr lang="tr-TR" i="1" dirty="0"/>
              <a:t> </a:t>
            </a:r>
            <a:r>
              <a:rPr lang="tr-TR" i="1" dirty="0" err="1"/>
              <a:t>fi’l-uṣûl</a:t>
            </a:r>
            <a:r>
              <a:rPr lang="tr-TR" i="1" dirty="0"/>
              <a:t> (</a:t>
            </a:r>
            <a:r>
              <a:rPr lang="tr-TR" i="1" dirty="0" err="1"/>
              <a:t>Uṣûlü’l-fıḳh</a:t>
            </a:r>
            <a:r>
              <a:rPr lang="tr-TR" i="1" dirty="0"/>
              <a:t>)</a:t>
            </a:r>
            <a:r>
              <a:rPr lang="tr-TR" dirty="0"/>
              <a:t> adlı </a:t>
            </a:r>
            <a:r>
              <a:rPr lang="tr-TR" dirty="0" smtClean="0"/>
              <a:t>eseridir. Bu eser, </a:t>
            </a:r>
            <a:r>
              <a:rPr lang="tr-TR" dirty="0" err="1" smtClean="0"/>
              <a:t>fukaha</a:t>
            </a:r>
            <a:r>
              <a:rPr lang="tr-TR" dirty="0" smtClean="0"/>
              <a:t> </a:t>
            </a:r>
            <a:r>
              <a:rPr lang="tr-TR" dirty="0"/>
              <a:t>metodunun kurucu metinlerinden biri kabul edilir. </a:t>
            </a:r>
            <a:endParaRPr lang="tr-TR" b="1" dirty="0" smtClean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9745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00B050"/>
                </a:solidFill>
              </a:rPr>
              <a:t>Bilgi </a:t>
            </a:r>
            <a:r>
              <a:rPr lang="tr-TR" b="1" dirty="0" smtClean="0">
                <a:solidFill>
                  <a:srgbClr val="00B050"/>
                </a:solidFill>
              </a:rPr>
              <a:t>Notu…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tr-TR" b="1" dirty="0">
                <a:solidFill>
                  <a:srgbClr val="00B050"/>
                </a:solidFill>
              </a:rPr>
              <a:t>2. </a:t>
            </a:r>
            <a:r>
              <a:rPr lang="tr-TR" b="1" dirty="0" err="1">
                <a:solidFill>
                  <a:srgbClr val="00B050"/>
                </a:solidFill>
              </a:rPr>
              <a:t>Mütekellimîn</a:t>
            </a:r>
            <a:r>
              <a:rPr lang="tr-TR" b="1" dirty="0">
                <a:solidFill>
                  <a:srgbClr val="00B050"/>
                </a:solidFill>
              </a:rPr>
              <a:t> </a:t>
            </a:r>
            <a:r>
              <a:rPr lang="tr-TR" b="1" dirty="0" smtClean="0">
                <a:solidFill>
                  <a:srgbClr val="00B050"/>
                </a:solidFill>
              </a:rPr>
              <a:t>Yöntemi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tr-TR" dirty="0"/>
              <a:t>Usul </a:t>
            </a:r>
            <a:r>
              <a:rPr lang="tr-TR" dirty="0" smtClean="0"/>
              <a:t>konuları ile </a:t>
            </a:r>
            <a:r>
              <a:rPr lang="tr-TR" dirty="0"/>
              <a:t>kelâm </a:t>
            </a:r>
            <a:r>
              <a:rPr lang="tr-TR" dirty="0" smtClean="0"/>
              <a:t>ilminin ilke </a:t>
            </a:r>
            <a:r>
              <a:rPr lang="tr-TR" dirty="0"/>
              <a:t>ve mezhepleri arasında </a:t>
            </a:r>
            <a:r>
              <a:rPr lang="tr-TR" dirty="0" smtClean="0"/>
              <a:t>ilişki </a:t>
            </a:r>
            <a:r>
              <a:rPr lang="tr-TR" dirty="0"/>
              <a:t>kurma özelliğiyle öne çıktığı için bu isimle anılan ve tümdengelime ağırlık veren </a:t>
            </a:r>
            <a:r>
              <a:rPr lang="tr-TR" dirty="0" err="1"/>
              <a:t>mütekellimîn</a:t>
            </a:r>
            <a:r>
              <a:rPr lang="tr-TR" dirty="0"/>
              <a:t> </a:t>
            </a:r>
            <a:r>
              <a:rPr lang="tr-TR" dirty="0" smtClean="0"/>
              <a:t>yöntemine </a:t>
            </a:r>
            <a:r>
              <a:rPr lang="tr-TR" dirty="0" smtClean="0"/>
              <a:t>göre, </a:t>
            </a:r>
            <a:r>
              <a:rPr lang="tr-TR" dirty="0"/>
              <a:t>fıkıh usulü eserlerinin kaleme alınmasındaki en önemli etkenlerden biri, bunların yazıldığı dönemde </a:t>
            </a:r>
            <a:r>
              <a:rPr lang="tr-TR" dirty="0" smtClean="0"/>
              <a:t>İslam </a:t>
            </a:r>
            <a:r>
              <a:rPr lang="tr-TR" dirty="0"/>
              <a:t>ilim çevrelerinin hâkim çoğunluğunu oluşturan </a:t>
            </a:r>
            <a:r>
              <a:rPr lang="tr-TR" dirty="0" err="1"/>
              <a:t>ehl</a:t>
            </a:r>
            <a:r>
              <a:rPr lang="tr-TR" dirty="0"/>
              <a:t>-i </a:t>
            </a:r>
            <a:r>
              <a:rPr lang="tr-TR" dirty="0" err="1"/>
              <a:t>hadîs</a:t>
            </a:r>
            <a:r>
              <a:rPr lang="tr-TR" dirty="0"/>
              <a:t> ile </a:t>
            </a:r>
            <a:r>
              <a:rPr lang="tr-TR" dirty="0" err="1"/>
              <a:t>Eş‘arîler</a:t>
            </a:r>
            <a:r>
              <a:rPr lang="tr-TR" dirty="0"/>
              <a:t> tarafından </a:t>
            </a:r>
            <a:r>
              <a:rPr lang="tr-TR" dirty="0" err="1"/>
              <a:t>Mu‘tezile’nin</a:t>
            </a:r>
            <a:r>
              <a:rPr lang="tr-TR" dirty="0"/>
              <a:t> sapkın bir ekol sayılarak dışlanması, Sünnî ilkelerin büyük ölçüde </a:t>
            </a:r>
            <a:r>
              <a:rPr lang="tr-TR" dirty="0" smtClean="0"/>
              <a:t>tespit </a:t>
            </a:r>
            <a:r>
              <a:rPr lang="tr-TR" dirty="0"/>
              <a:t>edilmesi ve buna bağlı olarak birçoğu kelâm ilkeleriyle yakından alâkalı olan fıkıh usulü ilkelerinin gözden geçirilmesine gerek duyulmasıdır. </a:t>
            </a:r>
          </a:p>
        </p:txBody>
      </p:sp>
    </p:spTree>
    <p:extLst>
      <p:ext uri="{BB962C8B-B14F-4D97-AF65-F5344CB8AC3E}">
        <p14:creationId xmlns:p14="http://schemas.microsoft.com/office/powerpoint/2010/main" val="314972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00B050"/>
                </a:solidFill>
              </a:rPr>
              <a:t>Bilgi </a:t>
            </a:r>
            <a:r>
              <a:rPr lang="tr-TR" b="1" dirty="0" smtClean="0">
                <a:solidFill>
                  <a:srgbClr val="00B050"/>
                </a:solidFill>
              </a:rPr>
              <a:t>Notu…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tr-TR" dirty="0"/>
              <a:t>Bu dönemde </a:t>
            </a:r>
            <a:r>
              <a:rPr lang="tr-TR" dirty="0" smtClean="0"/>
              <a:t>Hanefilerce </a:t>
            </a:r>
            <a:r>
              <a:rPr lang="tr-TR" dirty="0"/>
              <a:t>-</a:t>
            </a:r>
            <a:r>
              <a:rPr lang="tr-TR" dirty="0" err="1"/>
              <a:t>Ebû</a:t>
            </a:r>
            <a:r>
              <a:rPr lang="tr-TR" dirty="0"/>
              <a:t> </a:t>
            </a:r>
            <a:r>
              <a:rPr lang="tr-TR" dirty="0" err="1"/>
              <a:t>Mansûr</a:t>
            </a:r>
            <a:r>
              <a:rPr lang="tr-TR" dirty="0"/>
              <a:t> el-</a:t>
            </a:r>
            <a:r>
              <a:rPr lang="tr-TR" dirty="0" err="1"/>
              <a:t>Mâtürîdî’nin</a:t>
            </a:r>
            <a:r>
              <a:rPr lang="tr-TR" dirty="0"/>
              <a:t> vefatından iki yüzyıl sonra- </a:t>
            </a:r>
            <a:r>
              <a:rPr lang="tr-TR" dirty="0" err="1"/>
              <a:t>Mâtürîdîliğin</a:t>
            </a:r>
            <a:r>
              <a:rPr lang="tr-TR" dirty="0"/>
              <a:t> inşa edilmesi de bu gerekliliğin bir sonucudur. Esasen fıkıh usulü eserlerinin fıkıh veya kelâm mezheplerine bağlı olarak yazılması birbirini dışlayan </a:t>
            </a:r>
            <a:r>
              <a:rPr lang="tr-TR" dirty="0" smtClean="0"/>
              <a:t>değil, </a:t>
            </a:r>
            <a:r>
              <a:rPr lang="tr-TR" dirty="0"/>
              <a:t>genellikle beraber bulunan iki olgudur.</a:t>
            </a:r>
            <a:endParaRPr lang="tr-TR" b="1" dirty="0">
              <a:solidFill>
                <a:srgbClr val="00B050"/>
              </a:solidFill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50365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C00000"/>
                </a:solidFill>
              </a:rPr>
              <a:t>Bu </a:t>
            </a:r>
            <a:r>
              <a:rPr lang="tr-TR" b="1" smtClean="0">
                <a:solidFill>
                  <a:srgbClr val="C00000"/>
                </a:solidFill>
              </a:rPr>
              <a:t>derste neler </a:t>
            </a:r>
            <a:r>
              <a:rPr lang="tr-TR" b="1" dirty="0" smtClean="0">
                <a:solidFill>
                  <a:srgbClr val="C00000"/>
                </a:solidFill>
              </a:rPr>
              <a:t>öğreneceğiz?</a:t>
            </a:r>
            <a:endParaRPr lang="tr-TR" b="1" dirty="0">
              <a:solidFill>
                <a:srgbClr val="C0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Bu derste; öncelikle fıkıh usulü ilminin tanımını </a:t>
            </a:r>
            <a:r>
              <a:rPr lang="tr-TR" dirty="0"/>
              <a:t>y</a:t>
            </a:r>
            <a:r>
              <a:rPr lang="tr-TR" dirty="0" smtClean="0"/>
              <a:t>apacak ve </a:t>
            </a:r>
            <a:r>
              <a:rPr lang="tr-TR" dirty="0" smtClean="0"/>
              <a:t>fıkıh usulünü konusu </a:t>
            </a:r>
            <a:r>
              <a:rPr lang="tr-TR" dirty="0" smtClean="0"/>
              <a:t>üzerinde duracağız.</a:t>
            </a:r>
          </a:p>
          <a:p>
            <a:r>
              <a:rPr lang="tr-TR" dirty="0" smtClean="0"/>
              <a:t>Daha sonra fıkıh usulü ilmini öğrenmenin önemine dikkat çekeceğiz.</a:t>
            </a:r>
          </a:p>
          <a:p>
            <a:r>
              <a:rPr lang="tr-TR" dirty="0" smtClean="0"/>
              <a:t>Bu bağlamda fıkıh usulünün yararlandığı ilim dallarından </a:t>
            </a:r>
            <a:r>
              <a:rPr lang="tr-TR" dirty="0" smtClean="0"/>
              <a:t>bahsedeceğiz. Ardından fıkıh </a:t>
            </a:r>
            <a:r>
              <a:rPr lang="tr-TR" dirty="0" smtClean="0"/>
              <a:t>usulünün doğuşu ve gelişimini kısaca </a:t>
            </a:r>
            <a:r>
              <a:rPr lang="tr-TR" dirty="0" smtClean="0"/>
              <a:t>özetleyeceğiz.</a:t>
            </a:r>
          </a:p>
          <a:p>
            <a:r>
              <a:rPr lang="tr-TR" dirty="0" smtClean="0"/>
              <a:t>Son olarak ise, fıkıh usulü </a:t>
            </a:r>
            <a:r>
              <a:rPr lang="tr-TR" dirty="0"/>
              <a:t>ile ilgili eser </a:t>
            </a:r>
            <a:r>
              <a:rPr lang="tr-TR" dirty="0" smtClean="0"/>
              <a:t>yazan alimleri </a:t>
            </a:r>
            <a:r>
              <a:rPr lang="tr-TR" dirty="0"/>
              <a:t>izledikleri yöntem </a:t>
            </a:r>
            <a:r>
              <a:rPr lang="tr-TR" dirty="0" smtClean="0"/>
              <a:t>açısından </a:t>
            </a:r>
            <a:r>
              <a:rPr lang="tr-TR" dirty="0"/>
              <a:t>beş </a:t>
            </a:r>
            <a:r>
              <a:rPr lang="tr-TR" dirty="0" smtClean="0"/>
              <a:t>kategoriye ayırarak </a:t>
            </a:r>
            <a:r>
              <a:rPr lang="tr-TR" smtClean="0"/>
              <a:t>kısaca tanıyacağız.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558799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00B050"/>
                </a:solidFill>
              </a:rPr>
              <a:t>Bilgi Notu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tr-TR" b="1" dirty="0">
                <a:solidFill>
                  <a:srgbClr val="00B050"/>
                </a:solidFill>
              </a:rPr>
              <a:t>3. Karma </a:t>
            </a:r>
            <a:r>
              <a:rPr lang="tr-TR" b="1" dirty="0" smtClean="0">
                <a:solidFill>
                  <a:srgbClr val="00B050"/>
                </a:solidFill>
              </a:rPr>
              <a:t>Yöntem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tr-TR" dirty="0"/>
              <a:t>Fıkıh </a:t>
            </a:r>
            <a:r>
              <a:rPr lang="tr-TR" dirty="0" smtClean="0"/>
              <a:t>Usulü </a:t>
            </a:r>
            <a:r>
              <a:rPr lang="tr-TR" dirty="0"/>
              <a:t>yazımında kullanılan bir başka yöntem ise, h. VII. yüzyılda başlayan </a:t>
            </a:r>
            <a:r>
              <a:rPr lang="tr-TR" dirty="0" err="1"/>
              <a:t>Mütekellimîn</a:t>
            </a:r>
            <a:r>
              <a:rPr lang="tr-TR" dirty="0"/>
              <a:t> yöntemi ile Hanefî yöntemini birleştirmeye </a:t>
            </a:r>
            <a:r>
              <a:rPr lang="tr-TR" dirty="0" smtClean="0"/>
              <a:t>çalışan</a:t>
            </a:r>
            <a:r>
              <a:rPr lang="tr-TR" dirty="0"/>
              <a:t> </a:t>
            </a:r>
            <a:r>
              <a:rPr lang="tr-TR" dirty="0" smtClean="0"/>
              <a:t>ve </a:t>
            </a:r>
            <a:r>
              <a:rPr lang="tr-TR" dirty="0" smtClean="0"/>
              <a:t>“karma </a:t>
            </a:r>
            <a:r>
              <a:rPr lang="tr-TR" dirty="0"/>
              <a:t>yöntem” </a:t>
            </a:r>
            <a:r>
              <a:rPr lang="tr-TR" dirty="0" smtClean="0"/>
              <a:t>olarak adlandırabileceğimiz </a:t>
            </a:r>
            <a:r>
              <a:rPr lang="tr-TR" dirty="0" err="1"/>
              <a:t>uzlaştırmacı</a:t>
            </a:r>
            <a:r>
              <a:rPr lang="tr-TR" dirty="0"/>
              <a:t> bir </a:t>
            </a:r>
            <a:r>
              <a:rPr lang="tr-TR" dirty="0" smtClean="0"/>
              <a:t>yöntemdir.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tr-TR" dirty="0" smtClean="0"/>
              <a:t>Bu </a:t>
            </a:r>
            <a:r>
              <a:rPr lang="tr-TR" dirty="0"/>
              <a:t>yöntem, adından da anlaşılacağı gibi her iki yöntemin aklî ve naklî delillere </a:t>
            </a:r>
            <a:r>
              <a:rPr lang="tr-TR" dirty="0" smtClean="0"/>
              <a:t>dayalı </a:t>
            </a:r>
            <a:r>
              <a:rPr lang="tr-TR" dirty="0" err="1"/>
              <a:t>usûl</a:t>
            </a:r>
            <a:r>
              <a:rPr lang="tr-TR" dirty="0"/>
              <a:t> kurallarını bir araya getirerek, bu kuralları </a:t>
            </a:r>
            <a:r>
              <a:rPr lang="tr-TR" dirty="0" err="1" smtClean="0"/>
              <a:t>fer’î</a:t>
            </a:r>
            <a:r>
              <a:rPr lang="tr-TR" dirty="0" smtClean="0"/>
              <a:t> </a:t>
            </a:r>
            <a:r>
              <a:rPr lang="tr-TR" dirty="0"/>
              <a:t>meselelerin çözümünde uygulamıştır. Bu yöntem ile yazılan eserler, fıkhın gelişmesinde ve delillerin yakından ve detaylı bir şekilde incelenip daha iyi anlaşılmasında oldukça faydalı olmuştur</a:t>
            </a:r>
            <a:r>
              <a:rPr lang="tr-TR" dirty="0" smtClean="0"/>
              <a:t>.</a:t>
            </a:r>
            <a:endParaRPr lang="tr-TR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6863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00B050"/>
                </a:solidFill>
              </a:rPr>
              <a:t>Bilgi </a:t>
            </a:r>
            <a:r>
              <a:rPr lang="tr-TR" b="1" dirty="0" smtClean="0">
                <a:solidFill>
                  <a:srgbClr val="00B050"/>
                </a:solidFill>
              </a:rPr>
              <a:t>Notu…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tr-TR" b="1" dirty="0">
                <a:solidFill>
                  <a:srgbClr val="00B050"/>
                </a:solidFill>
              </a:rPr>
              <a:t>4. Asıllara dayanarak </a:t>
            </a:r>
            <a:r>
              <a:rPr lang="tr-TR" b="1" dirty="0" err="1">
                <a:solidFill>
                  <a:srgbClr val="00B050"/>
                </a:solidFill>
              </a:rPr>
              <a:t>fer’i</a:t>
            </a:r>
            <a:r>
              <a:rPr lang="tr-TR" b="1" dirty="0">
                <a:solidFill>
                  <a:srgbClr val="00B050"/>
                </a:solidFill>
              </a:rPr>
              <a:t> meseleler üretme </a:t>
            </a:r>
            <a:r>
              <a:rPr lang="tr-TR" b="1" dirty="0" smtClean="0">
                <a:solidFill>
                  <a:srgbClr val="00B050"/>
                </a:solidFill>
              </a:rPr>
              <a:t>yöntemi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tr-TR" dirty="0"/>
              <a:t>Bu yöntemin temel özelliği, </a:t>
            </a:r>
            <a:r>
              <a:rPr lang="tr-TR" dirty="0" err="1" smtClean="0"/>
              <a:t>usulcülerin</a:t>
            </a:r>
            <a:r>
              <a:rPr lang="tr-TR" dirty="0" smtClean="0"/>
              <a:t> </a:t>
            </a:r>
            <a:r>
              <a:rPr lang="tr-TR" dirty="0"/>
              <a:t>ihtilâflarına da işaret ederek </a:t>
            </a:r>
            <a:r>
              <a:rPr lang="tr-TR" dirty="0" smtClean="0"/>
              <a:t>usul kuralını/kaidesini </a:t>
            </a:r>
            <a:r>
              <a:rPr lang="tr-TR" dirty="0"/>
              <a:t>ortaya koymak, daha sonra da üzerinde ihtilâf edilen bu kuralla ilgili fıkhî meseleleri ortaya koymaktır. Bundan amaç, farklı ve yaygın </a:t>
            </a:r>
            <a:r>
              <a:rPr lang="tr-TR" dirty="0" err="1" smtClean="0"/>
              <a:t>furû</a:t>
            </a:r>
            <a:r>
              <a:rPr lang="tr-TR" dirty="0" smtClean="0"/>
              <a:t>’ </a:t>
            </a:r>
            <a:r>
              <a:rPr lang="tr-TR" dirty="0"/>
              <a:t>meselelerin çıkarıldıkları asıllarıyla bağlantısını kurmaktır. </a:t>
            </a:r>
            <a:endParaRPr lang="tr-TR" b="1" dirty="0">
              <a:solidFill>
                <a:srgbClr val="00B050"/>
              </a:solidFill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319490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00B050"/>
                </a:solidFill>
              </a:rPr>
              <a:t>Bilgi Notu…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tr-TR" b="1" dirty="0">
                <a:solidFill>
                  <a:srgbClr val="00B050"/>
                </a:solidFill>
              </a:rPr>
              <a:t>5. Fıkıh Usulünü, şeriatın maksatlarını esas alarak ortaya koyan </a:t>
            </a:r>
            <a:r>
              <a:rPr lang="tr-TR" b="1" dirty="0" smtClean="0">
                <a:solidFill>
                  <a:srgbClr val="00B050"/>
                </a:solidFill>
              </a:rPr>
              <a:t>yöntem</a:t>
            </a:r>
            <a:endParaRPr lang="tr-TR" b="1" dirty="0">
              <a:solidFill>
                <a:srgbClr val="00B050"/>
              </a:solidFill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tr-TR" dirty="0"/>
              <a:t>Bu yöntem, geçmiş </a:t>
            </a:r>
            <a:r>
              <a:rPr lang="tr-TR" dirty="0" err="1" smtClean="0"/>
              <a:t>usulcülerin</a:t>
            </a:r>
            <a:r>
              <a:rPr lang="tr-TR" dirty="0" smtClean="0"/>
              <a:t> </a:t>
            </a:r>
            <a:r>
              <a:rPr lang="tr-TR" dirty="0"/>
              <a:t>yaptığı gibi </a:t>
            </a:r>
            <a:r>
              <a:rPr lang="tr-TR" dirty="0" smtClean="0"/>
              <a:t>usul </a:t>
            </a:r>
            <a:r>
              <a:rPr lang="tr-TR" dirty="0"/>
              <a:t>kurallarını belirli baplar ve başlıklar altında sunmamış, Fıkıh </a:t>
            </a:r>
            <a:r>
              <a:rPr lang="tr-TR" dirty="0" smtClean="0"/>
              <a:t>Usulünü </a:t>
            </a:r>
            <a:r>
              <a:rPr lang="tr-TR" dirty="0"/>
              <a:t>şeriatın </a:t>
            </a:r>
            <a:r>
              <a:rPr lang="tr-TR" dirty="0" smtClean="0"/>
              <a:t>amaçları (</a:t>
            </a:r>
            <a:r>
              <a:rPr lang="tr-TR" dirty="0" err="1" smtClean="0"/>
              <a:t>makâsıdu’ş-şerîa</a:t>
            </a:r>
            <a:r>
              <a:rPr lang="tr-TR" dirty="0" smtClean="0"/>
              <a:t>) açısından </a:t>
            </a:r>
            <a:r>
              <a:rPr lang="tr-TR" dirty="0"/>
              <a:t>sunmayı hedeflemiştir. Bu yöntemle Fıkıh </a:t>
            </a:r>
            <a:r>
              <a:rPr lang="tr-TR" dirty="0" smtClean="0"/>
              <a:t>Usulü </a:t>
            </a:r>
            <a:r>
              <a:rPr lang="tr-TR" dirty="0"/>
              <a:t>yazanların başında </a:t>
            </a:r>
            <a:r>
              <a:rPr lang="tr-TR" dirty="0" err="1"/>
              <a:t>Ebû</a:t>
            </a:r>
            <a:r>
              <a:rPr lang="tr-TR" dirty="0"/>
              <a:t> </a:t>
            </a:r>
            <a:r>
              <a:rPr lang="tr-TR" dirty="0" err="1"/>
              <a:t>İshâk</a:t>
            </a:r>
            <a:r>
              <a:rPr lang="tr-TR" dirty="0"/>
              <a:t> </a:t>
            </a:r>
            <a:r>
              <a:rPr lang="tr-TR" dirty="0" err="1"/>
              <a:t>İbrâhim</a:t>
            </a:r>
            <a:r>
              <a:rPr lang="tr-TR" dirty="0"/>
              <a:t> b. Mûsâ eş-</a:t>
            </a:r>
            <a:r>
              <a:rPr lang="tr-TR" dirty="0" err="1"/>
              <a:t>Şâtibî</a:t>
            </a:r>
            <a:r>
              <a:rPr lang="tr-TR" dirty="0"/>
              <a:t> el-</a:t>
            </a:r>
            <a:r>
              <a:rPr lang="tr-TR" dirty="0" err="1"/>
              <a:t>Mâlikî</a:t>
            </a:r>
            <a:r>
              <a:rPr lang="tr-TR" dirty="0"/>
              <a:t> </a:t>
            </a:r>
            <a:r>
              <a:rPr lang="tr-TR" dirty="0" smtClean="0"/>
              <a:t>(ö</a:t>
            </a:r>
            <a:r>
              <a:rPr lang="tr-TR" dirty="0"/>
              <a:t>. 790 h./1388 m.) gelmektedir. </a:t>
            </a:r>
            <a:r>
              <a:rPr lang="tr-TR" dirty="0" err="1"/>
              <a:t>Şâtibî‟nin</a:t>
            </a:r>
            <a:r>
              <a:rPr lang="tr-TR" dirty="0"/>
              <a:t> “</a:t>
            </a:r>
            <a:r>
              <a:rPr lang="tr-TR" dirty="0" err="1" smtClean="0"/>
              <a:t>Unvânu’t-Ta’rif</a:t>
            </a:r>
            <a:r>
              <a:rPr lang="tr-TR" dirty="0" smtClean="0"/>
              <a:t> </a:t>
            </a:r>
            <a:r>
              <a:rPr lang="tr-TR" dirty="0" err="1"/>
              <a:t>bi</a:t>
            </a:r>
            <a:r>
              <a:rPr lang="tr-TR" dirty="0"/>
              <a:t> </a:t>
            </a:r>
            <a:r>
              <a:rPr lang="tr-TR" dirty="0" err="1" smtClean="0"/>
              <a:t>Esrâri’t-Teklîf”i</a:t>
            </a:r>
            <a:r>
              <a:rPr lang="tr-TR" dirty="0"/>
              <a:t>, bir diğer adıyla “el-</a:t>
            </a:r>
            <a:r>
              <a:rPr lang="tr-TR" dirty="0" err="1"/>
              <a:t>Muvafekât</a:t>
            </a:r>
            <a:r>
              <a:rPr lang="tr-TR" dirty="0"/>
              <a:t>” adlı meşhur eseri, bu yöntemle yazılmıştır.</a:t>
            </a:r>
          </a:p>
        </p:txBody>
      </p:sp>
    </p:spTree>
    <p:extLst>
      <p:ext uri="{BB962C8B-B14F-4D97-AF65-F5344CB8AC3E}">
        <p14:creationId xmlns:p14="http://schemas.microsoft.com/office/powerpoint/2010/main" val="1830084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1. Fıkıh Usulünün Tanımı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Fıkıh Usulü bilginleri, </a:t>
            </a:r>
            <a:r>
              <a:rPr lang="tr-TR" dirty="0" smtClean="0"/>
              <a:t>fıkıh </a:t>
            </a:r>
            <a:r>
              <a:rPr lang="tr-TR" dirty="0"/>
              <a:t>u</a:t>
            </a:r>
            <a:r>
              <a:rPr lang="tr-TR" dirty="0" smtClean="0"/>
              <a:t>sulünün </a:t>
            </a:r>
            <a:r>
              <a:rPr lang="tr-TR" dirty="0"/>
              <a:t>tanımını yaparken iki hususu göz </a:t>
            </a:r>
            <a:r>
              <a:rPr lang="tr-TR" dirty="0" smtClean="0"/>
              <a:t>önünde bulundurmuşlardır.</a:t>
            </a:r>
          </a:p>
          <a:p>
            <a:r>
              <a:rPr lang="tr-TR" dirty="0" smtClean="0"/>
              <a:t>Birinci olarak </a:t>
            </a:r>
            <a:r>
              <a:rPr lang="tr-TR" i="1" dirty="0" err="1" smtClean="0"/>
              <a:t>usulü’l-fıkh</a:t>
            </a:r>
            <a:r>
              <a:rPr lang="tr-TR" dirty="0" err="1" smtClean="0"/>
              <a:t>’ı</a:t>
            </a:r>
            <a:r>
              <a:rPr lang="tr-TR" dirty="0"/>
              <a:t>,</a:t>
            </a:r>
            <a:r>
              <a:rPr lang="tr-TR" dirty="0" smtClean="0"/>
              <a:t> </a:t>
            </a:r>
            <a:r>
              <a:rPr lang="tr-TR" dirty="0"/>
              <a:t>usul ve fıkıhtan oluşan bir izafet (isim tamlaması</a:t>
            </a:r>
            <a:r>
              <a:rPr lang="tr-TR" dirty="0" smtClean="0"/>
              <a:t>),</a:t>
            </a:r>
          </a:p>
          <a:p>
            <a:r>
              <a:rPr lang="tr-TR" dirty="0"/>
              <a:t>İ</a:t>
            </a:r>
            <a:r>
              <a:rPr lang="tr-TR" dirty="0" smtClean="0"/>
              <a:t>kinci olarak ise, bir </a:t>
            </a:r>
            <a:r>
              <a:rPr lang="tr-TR" dirty="0" smtClean="0"/>
              <a:t>ilim </a:t>
            </a:r>
            <a:r>
              <a:rPr lang="tr-TR" dirty="0"/>
              <a:t>dalının özel ismi olarak </a:t>
            </a:r>
            <a:r>
              <a:rPr lang="tr-TR" dirty="0" smtClean="0"/>
              <a:t>kazandığı </a:t>
            </a:r>
            <a:r>
              <a:rPr lang="tr-TR" dirty="0"/>
              <a:t>terim anlamı </a:t>
            </a:r>
            <a:r>
              <a:rPr lang="tr-TR" dirty="0" smtClean="0"/>
              <a:t>ile </a:t>
            </a:r>
            <a:r>
              <a:rPr lang="tr-TR" dirty="0"/>
              <a:t>tanımlamışlardır.</a:t>
            </a:r>
          </a:p>
        </p:txBody>
      </p:sp>
    </p:spTree>
    <p:extLst>
      <p:ext uri="{BB962C8B-B14F-4D97-AF65-F5344CB8AC3E}">
        <p14:creationId xmlns:p14="http://schemas.microsoft.com/office/powerpoint/2010/main" val="251625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00B050"/>
                </a:solidFill>
              </a:rPr>
              <a:t>Bilgi Notu</a:t>
            </a:r>
            <a:endParaRPr lang="tr-TR" b="1" dirty="0">
              <a:solidFill>
                <a:srgbClr val="00B050"/>
              </a:solidFill>
            </a:endParaRPr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Usul, </a:t>
            </a:r>
            <a:r>
              <a:rPr lang="tr-TR" dirty="0" err="1"/>
              <a:t>asl</a:t>
            </a:r>
            <a:r>
              <a:rPr lang="tr-TR" dirty="0"/>
              <a:t> kelimesinin </a:t>
            </a:r>
            <a:r>
              <a:rPr lang="tr-TR" dirty="0" smtClean="0"/>
              <a:t>çoğuludur.</a:t>
            </a:r>
          </a:p>
          <a:p>
            <a:r>
              <a:rPr lang="tr-TR" dirty="0" smtClean="0"/>
              <a:t>Sözlükte </a:t>
            </a:r>
            <a:r>
              <a:rPr lang="tr-TR" dirty="0"/>
              <a:t>bir şeyin aslı; o şeyin temeli, doğduğu ya da kendisi üzerine bir şeyin </a:t>
            </a:r>
            <a:r>
              <a:rPr lang="tr-TR" dirty="0" smtClean="0"/>
              <a:t>dayandığı ya da bina </a:t>
            </a:r>
            <a:r>
              <a:rPr lang="tr-TR" dirty="0"/>
              <a:t>edildiği şey anlamına </a:t>
            </a:r>
            <a:r>
              <a:rPr lang="tr-TR" dirty="0" smtClean="0"/>
              <a:t>gelir. </a:t>
            </a:r>
            <a:r>
              <a:rPr lang="tr-TR" b="1" dirty="0" smtClean="0">
                <a:solidFill>
                  <a:srgbClr val="00B050"/>
                </a:solidFill>
              </a:rPr>
              <a:t>Örneğin; </a:t>
            </a:r>
            <a:r>
              <a:rPr lang="tr-TR" dirty="0" smtClean="0"/>
              <a:t>baba</a:t>
            </a:r>
            <a:r>
              <a:rPr lang="tr-TR" dirty="0"/>
              <a:t>, çocuğuna nispetle onun aslıdır, çünkü çocuğun dünyaya gelmesi babaya bağlıdır. Bir evin temeli de duvarına nispetle, duvar kendisi üzerine bina edildiği için, duvarın aslıdır.</a:t>
            </a:r>
            <a:r>
              <a:rPr lang="tr-TR" dirty="0" smtClean="0"/>
              <a:t> </a:t>
            </a:r>
          </a:p>
          <a:p>
            <a:r>
              <a:rPr lang="tr-TR" dirty="0" smtClean="0"/>
              <a:t>Fıkıh </a:t>
            </a:r>
            <a:r>
              <a:rPr lang="tr-TR" dirty="0"/>
              <a:t>kelimesinin </a:t>
            </a:r>
            <a:r>
              <a:rPr lang="tr-TR" dirty="0" smtClean="0"/>
              <a:t>sözlük </a:t>
            </a:r>
            <a:r>
              <a:rPr lang="tr-TR" dirty="0"/>
              <a:t>anlamı; bir şeyi iyice, derinlemesine </a:t>
            </a:r>
            <a:r>
              <a:rPr lang="tr-TR" dirty="0" smtClean="0"/>
              <a:t>anlayıp </a:t>
            </a:r>
            <a:r>
              <a:rPr lang="tr-TR" dirty="0"/>
              <a:t>idrak etmektir. Terim </a:t>
            </a:r>
            <a:r>
              <a:rPr lang="tr-TR" dirty="0" smtClean="0"/>
              <a:t>anlamı ise</a:t>
            </a:r>
            <a:r>
              <a:rPr lang="tr-TR" dirty="0"/>
              <a:t>, </a:t>
            </a:r>
            <a:r>
              <a:rPr lang="tr-TR" dirty="0" smtClean="0"/>
              <a:t>“tafsili </a:t>
            </a:r>
            <a:r>
              <a:rPr lang="tr-TR" dirty="0"/>
              <a:t>delillerden yararlanılarak elde edilen </a:t>
            </a:r>
            <a:r>
              <a:rPr lang="tr-TR" dirty="0" smtClean="0"/>
              <a:t>ameli-şer’i </a:t>
            </a:r>
            <a:r>
              <a:rPr lang="tr-TR" dirty="0"/>
              <a:t>hükümleri </a:t>
            </a:r>
            <a:r>
              <a:rPr lang="tr-TR" dirty="0" err="1" smtClean="0"/>
              <a:t>bilmek”tir</a:t>
            </a:r>
            <a:r>
              <a:rPr lang="tr-TR" dirty="0" smtClean="0"/>
              <a:t>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3657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FF0000"/>
                </a:solidFill>
              </a:rPr>
              <a:t>Fıkıh Usulünün Tanımı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Burada ‘</a:t>
            </a:r>
            <a:r>
              <a:rPr lang="tr-TR" dirty="0" smtClean="0"/>
              <a:t>şer’i-ameli </a:t>
            </a:r>
            <a:r>
              <a:rPr lang="tr-TR" dirty="0" smtClean="0"/>
              <a:t>hükümler’</a:t>
            </a:r>
            <a:r>
              <a:rPr lang="ar-AE" dirty="0" smtClean="0"/>
              <a:t> </a:t>
            </a:r>
            <a:r>
              <a:rPr lang="tr-TR" dirty="0" smtClean="0"/>
              <a:t>denilerek </a:t>
            </a:r>
            <a:r>
              <a:rPr lang="tr-TR" dirty="0"/>
              <a:t>inanç ve </a:t>
            </a:r>
            <a:r>
              <a:rPr lang="tr-TR" dirty="0" smtClean="0"/>
              <a:t>ahlakla </a:t>
            </a:r>
            <a:r>
              <a:rPr lang="tr-TR" dirty="0"/>
              <a:t>ilgili hükümler tanımın dışında bırakılmıştır. Zira </a:t>
            </a:r>
            <a:r>
              <a:rPr lang="tr-TR" dirty="0" err="1" smtClean="0"/>
              <a:t>itikadi</a:t>
            </a:r>
            <a:r>
              <a:rPr lang="tr-TR" dirty="0" smtClean="0"/>
              <a:t> </a:t>
            </a:r>
            <a:r>
              <a:rPr lang="tr-TR" dirty="0"/>
              <a:t>hükümler </a:t>
            </a:r>
            <a:r>
              <a:rPr lang="tr-TR" dirty="0" smtClean="0"/>
              <a:t>ve ahlaki </a:t>
            </a:r>
            <a:r>
              <a:rPr lang="tr-TR" dirty="0" smtClean="0"/>
              <a:t>hükümler, Fıkhın </a:t>
            </a:r>
            <a:r>
              <a:rPr lang="tr-TR" dirty="0"/>
              <a:t>konusu değildir. </a:t>
            </a:r>
            <a:r>
              <a:rPr lang="tr-TR" dirty="0" smtClean="0"/>
              <a:t>Tafsili </a:t>
            </a:r>
            <a:r>
              <a:rPr lang="tr-TR" dirty="0"/>
              <a:t>deliller </a:t>
            </a:r>
            <a:r>
              <a:rPr lang="tr-TR" dirty="0" smtClean="0"/>
              <a:t>denilerek </a:t>
            </a:r>
            <a:r>
              <a:rPr lang="tr-TR" dirty="0"/>
              <a:t>de </a:t>
            </a:r>
            <a:r>
              <a:rPr lang="tr-TR" dirty="0" smtClean="0"/>
              <a:t>icmali-külli </a:t>
            </a:r>
            <a:r>
              <a:rPr lang="tr-TR" dirty="0"/>
              <a:t>deliller t</a:t>
            </a:r>
            <a:r>
              <a:rPr lang="tr-TR" dirty="0" smtClean="0"/>
              <a:t>anım </a:t>
            </a:r>
            <a:r>
              <a:rPr lang="tr-TR" dirty="0"/>
              <a:t>dışında bırakılmıştır. </a:t>
            </a:r>
            <a:endParaRPr lang="tr-TR" dirty="0" smtClean="0"/>
          </a:p>
          <a:p>
            <a:r>
              <a:rPr lang="tr-TR" dirty="0" smtClean="0"/>
              <a:t>İzafet </a:t>
            </a:r>
            <a:r>
              <a:rPr lang="tr-TR" dirty="0"/>
              <a:t>halindeki (isim tamlaması durumundaki) </a:t>
            </a:r>
            <a:r>
              <a:rPr lang="tr-TR" dirty="0" err="1" smtClean="0"/>
              <a:t>Usulü’l-Fıkh’ın</a:t>
            </a:r>
            <a:r>
              <a:rPr lang="tr-TR" dirty="0" smtClean="0"/>
              <a:t> </a:t>
            </a:r>
            <a:r>
              <a:rPr lang="tr-TR" dirty="0"/>
              <a:t>tanımı </a:t>
            </a:r>
            <a:r>
              <a:rPr lang="tr-TR" dirty="0" smtClean="0"/>
              <a:t>şöyledir:</a:t>
            </a:r>
          </a:p>
          <a:p>
            <a:r>
              <a:rPr lang="tr-TR" dirty="0" smtClean="0"/>
              <a:t>Tafsili </a:t>
            </a:r>
            <a:r>
              <a:rPr lang="tr-TR" dirty="0"/>
              <a:t>delillerden elde edilen amelî-</a:t>
            </a:r>
            <a:r>
              <a:rPr lang="tr-TR" dirty="0" err="1"/>
              <a:t>şer’î</a:t>
            </a:r>
            <a:r>
              <a:rPr lang="tr-TR" dirty="0"/>
              <a:t> </a:t>
            </a:r>
            <a:r>
              <a:rPr lang="tr-TR" dirty="0" smtClean="0"/>
              <a:t>hükümlerin </a:t>
            </a:r>
            <a:r>
              <a:rPr lang="tr-TR" dirty="0"/>
              <a:t>üzerine bina edildiği şeye </a:t>
            </a:r>
            <a:r>
              <a:rPr lang="tr-TR" i="1" dirty="0" err="1" smtClean="0"/>
              <a:t>usulü’l-fıkh</a:t>
            </a:r>
            <a:r>
              <a:rPr lang="tr-TR" dirty="0" smtClean="0"/>
              <a:t> denir</a:t>
            </a:r>
            <a:r>
              <a:rPr lang="tr-TR" dirty="0"/>
              <a:t>. Bir ilme özel isim olmuş bir ilmin adı olarak </a:t>
            </a:r>
            <a:r>
              <a:rPr lang="tr-TR" b="1" dirty="0" smtClean="0">
                <a:solidFill>
                  <a:srgbClr val="00B050"/>
                </a:solidFill>
              </a:rPr>
              <a:t>‘Fıkıh Usulü’ ise, </a:t>
            </a:r>
            <a:r>
              <a:rPr lang="tr-TR" b="1" dirty="0" err="1">
                <a:solidFill>
                  <a:srgbClr val="00B050"/>
                </a:solidFill>
              </a:rPr>
              <a:t>şer’î</a:t>
            </a:r>
            <a:r>
              <a:rPr lang="tr-TR" b="1" dirty="0">
                <a:solidFill>
                  <a:srgbClr val="00B050"/>
                </a:solidFill>
              </a:rPr>
              <a:t>-amelî hükümleri </a:t>
            </a:r>
            <a:r>
              <a:rPr lang="tr-TR" b="1" dirty="0" smtClean="0">
                <a:solidFill>
                  <a:srgbClr val="00B050"/>
                </a:solidFill>
              </a:rPr>
              <a:t>tafsili </a:t>
            </a:r>
            <a:r>
              <a:rPr lang="tr-TR" b="1" dirty="0">
                <a:solidFill>
                  <a:srgbClr val="00B050"/>
                </a:solidFill>
              </a:rPr>
              <a:t>delillerinden çıkarabilmeye yarayan kuralların tamamına </a:t>
            </a:r>
            <a:r>
              <a:rPr lang="tr-TR" b="1" dirty="0" smtClean="0">
                <a:solidFill>
                  <a:srgbClr val="00B050"/>
                </a:solidFill>
              </a:rPr>
              <a:t>verilen addır.</a:t>
            </a:r>
            <a:endParaRPr lang="tr-TR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637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00B050"/>
                </a:solidFill>
              </a:rPr>
              <a:t>Odaklanalım!.. </a:t>
            </a:r>
            <a:endParaRPr lang="tr-TR" b="1" dirty="0">
              <a:solidFill>
                <a:srgbClr val="00B05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Usulcü</a:t>
            </a:r>
            <a:r>
              <a:rPr lang="tr-TR" dirty="0"/>
              <a:t>, genel hüküm ifade eden </a:t>
            </a:r>
            <a:r>
              <a:rPr lang="tr-TR" dirty="0" smtClean="0"/>
              <a:t>icmali </a:t>
            </a:r>
            <a:r>
              <a:rPr lang="tr-TR" dirty="0"/>
              <a:t>delilleri inceler, </a:t>
            </a:r>
            <a:r>
              <a:rPr lang="tr-TR" dirty="0" err="1"/>
              <a:t>müctehidin</a:t>
            </a:r>
            <a:r>
              <a:rPr lang="tr-TR" dirty="0"/>
              <a:t> </a:t>
            </a:r>
            <a:r>
              <a:rPr lang="tr-TR" dirty="0" smtClean="0"/>
              <a:t>tafsili, </a:t>
            </a:r>
            <a:r>
              <a:rPr lang="tr-TR" dirty="0"/>
              <a:t>yani her konu ile ilgili </a:t>
            </a:r>
            <a:r>
              <a:rPr lang="tr-TR" dirty="0" smtClean="0"/>
              <a:t>cüz'i </a:t>
            </a:r>
            <a:r>
              <a:rPr lang="tr-TR" dirty="0"/>
              <a:t>hükümler çıkarabilmesi için genel nitelikte </a:t>
            </a:r>
            <a:r>
              <a:rPr lang="tr-TR" dirty="0" smtClean="0"/>
              <a:t>usul </a:t>
            </a:r>
            <a:r>
              <a:rPr lang="tr-TR" dirty="0"/>
              <a:t>kuralları tespit edip ortaya koyar ve bu kuralları </a:t>
            </a:r>
            <a:r>
              <a:rPr lang="tr-TR" dirty="0" smtClean="0"/>
              <a:t>şer'i </a:t>
            </a:r>
            <a:r>
              <a:rPr lang="tr-TR" dirty="0"/>
              <a:t>delillerle ispat ederek </a:t>
            </a:r>
            <a:r>
              <a:rPr lang="tr-TR" dirty="0" smtClean="0"/>
              <a:t>temellendirir.</a:t>
            </a:r>
          </a:p>
          <a:p>
            <a:r>
              <a:rPr lang="tr-TR" dirty="0" smtClean="0"/>
              <a:t>Fıkıhçı </a:t>
            </a:r>
            <a:r>
              <a:rPr lang="tr-TR" dirty="0"/>
              <a:t>ise, </a:t>
            </a:r>
            <a:r>
              <a:rPr lang="tr-TR" dirty="0" smtClean="0"/>
              <a:t>tafsili </a:t>
            </a:r>
            <a:r>
              <a:rPr lang="tr-TR" dirty="0"/>
              <a:t>delilleri inceler ve </a:t>
            </a:r>
            <a:r>
              <a:rPr lang="tr-TR" dirty="0" err="1" smtClean="0"/>
              <a:t>usulcünün</a:t>
            </a:r>
            <a:r>
              <a:rPr lang="tr-TR" dirty="0" smtClean="0"/>
              <a:t> </a:t>
            </a:r>
            <a:r>
              <a:rPr lang="tr-TR" dirty="0"/>
              <a:t>belirlediği genel kurallardan da yararlanarak bu delillerden </a:t>
            </a:r>
            <a:r>
              <a:rPr lang="tr-TR" dirty="0" smtClean="0"/>
              <a:t>cüz'i </a:t>
            </a:r>
            <a:r>
              <a:rPr lang="tr-TR" dirty="0"/>
              <a:t>hükümler elde eder.</a:t>
            </a:r>
          </a:p>
        </p:txBody>
      </p:sp>
    </p:spTree>
    <p:extLst>
      <p:ext uri="{BB962C8B-B14F-4D97-AF65-F5344CB8AC3E}">
        <p14:creationId xmlns:p14="http://schemas.microsoft.com/office/powerpoint/2010/main" val="2360758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C00000"/>
                </a:solidFill>
              </a:rPr>
              <a:t>2. Fıkıh Usulünün Konusu</a:t>
            </a:r>
            <a:endParaRPr lang="tr-TR" b="1" dirty="0">
              <a:solidFill>
                <a:srgbClr val="C0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Fıkıh Usulünün konusu, </a:t>
            </a:r>
            <a:r>
              <a:rPr lang="tr-TR" i="1" dirty="0" smtClean="0"/>
              <a:t>Şer’i </a:t>
            </a:r>
            <a:r>
              <a:rPr lang="tr-TR" i="1" dirty="0" err="1" smtClean="0"/>
              <a:t>Deliller</a:t>
            </a:r>
            <a:r>
              <a:rPr lang="tr-TR" dirty="0" err="1" smtClean="0"/>
              <a:t>’dir</a:t>
            </a:r>
            <a:r>
              <a:rPr lang="tr-TR" dirty="0" smtClean="0"/>
              <a:t>.</a:t>
            </a:r>
          </a:p>
          <a:p>
            <a:r>
              <a:rPr lang="tr-TR" dirty="0" smtClean="0"/>
              <a:t>Bu </a:t>
            </a:r>
            <a:r>
              <a:rPr lang="tr-TR" dirty="0"/>
              <a:t>deliller sayesinde </a:t>
            </a:r>
            <a:r>
              <a:rPr lang="tr-TR" i="1" dirty="0" smtClean="0"/>
              <a:t>Şer’i </a:t>
            </a:r>
            <a:r>
              <a:rPr lang="tr-TR" i="1" dirty="0"/>
              <a:t>Hükümler </a:t>
            </a:r>
            <a:r>
              <a:rPr lang="tr-TR" dirty="0"/>
              <a:t>elde </a:t>
            </a:r>
            <a:r>
              <a:rPr lang="tr-TR" dirty="0" smtClean="0"/>
              <a:t>edilir.</a:t>
            </a:r>
          </a:p>
          <a:p>
            <a:r>
              <a:rPr lang="tr-TR" dirty="0" smtClean="0"/>
              <a:t>Bu </a:t>
            </a:r>
            <a:r>
              <a:rPr lang="tr-TR" dirty="0"/>
              <a:t>deliller, </a:t>
            </a:r>
            <a:r>
              <a:rPr lang="tr-TR" dirty="0" err="1" smtClean="0"/>
              <a:t>Kitab</a:t>
            </a:r>
            <a:r>
              <a:rPr lang="tr-TR" dirty="0" smtClean="0"/>
              <a:t>, </a:t>
            </a:r>
            <a:r>
              <a:rPr lang="tr-TR" dirty="0"/>
              <a:t>Sünnet, </a:t>
            </a:r>
            <a:r>
              <a:rPr lang="tr-TR" dirty="0" err="1" smtClean="0"/>
              <a:t>İcma</a:t>
            </a:r>
            <a:r>
              <a:rPr lang="tr-TR" dirty="0" smtClean="0"/>
              <a:t> </a:t>
            </a:r>
            <a:r>
              <a:rPr lang="tr-TR" dirty="0"/>
              <a:t>ve bunlardan hüküm çıkarma yöntemleri olarak isimlendirebileceğimiz </a:t>
            </a:r>
            <a:r>
              <a:rPr lang="tr-TR" dirty="0" smtClean="0"/>
              <a:t>Kıyas</a:t>
            </a:r>
            <a:r>
              <a:rPr lang="tr-TR" dirty="0"/>
              <a:t>, Maslahat-ı </a:t>
            </a:r>
            <a:r>
              <a:rPr lang="tr-TR" dirty="0" err="1" smtClean="0"/>
              <a:t>Mürsele</a:t>
            </a:r>
            <a:r>
              <a:rPr lang="tr-TR" dirty="0" smtClean="0"/>
              <a:t>, </a:t>
            </a:r>
            <a:r>
              <a:rPr lang="tr-TR" dirty="0" err="1" smtClean="0"/>
              <a:t>İstihsan’dır</a:t>
            </a:r>
            <a:r>
              <a:rPr lang="tr-TR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65981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00B050"/>
                </a:solidFill>
              </a:rPr>
              <a:t>Odaklanalım!...</a:t>
            </a:r>
            <a:endParaRPr lang="tr-TR" b="1" dirty="0">
              <a:solidFill>
                <a:srgbClr val="00B05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tr-TR" dirty="0" err="1" smtClean="0"/>
              <a:t>Usulü'l-fıkıhın</a:t>
            </a:r>
            <a:r>
              <a:rPr lang="tr-TR" dirty="0" smtClean="0"/>
              <a:t> </a:t>
            </a:r>
            <a:r>
              <a:rPr lang="tr-TR" dirty="0"/>
              <a:t>konusu kendisi ile </a:t>
            </a:r>
            <a:r>
              <a:rPr lang="tr-TR" dirty="0" smtClean="0"/>
              <a:t>külli </a:t>
            </a:r>
            <a:r>
              <a:rPr lang="tr-TR" dirty="0"/>
              <a:t>hükümlerin sübutu açısından şer’i </a:t>
            </a:r>
            <a:r>
              <a:rPr lang="tr-TR" dirty="0" smtClean="0"/>
              <a:t>külli delildir. Başka </a:t>
            </a:r>
            <a:r>
              <a:rPr lang="tr-TR" dirty="0"/>
              <a:t>bir ifadeyle </a:t>
            </a:r>
            <a:r>
              <a:rPr lang="tr-TR" dirty="0" err="1" smtClean="0"/>
              <a:t>usulcü</a:t>
            </a:r>
            <a:r>
              <a:rPr lang="tr-TR" dirty="0"/>
              <a:t>, </a:t>
            </a:r>
            <a:r>
              <a:rPr lang="tr-TR" b="1" dirty="0" smtClean="0">
                <a:solidFill>
                  <a:srgbClr val="00B050"/>
                </a:solidFill>
              </a:rPr>
              <a:t>örneğin</a:t>
            </a:r>
            <a:r>
              <a:rPr lang="tr-TR" dirty="0" smtClean="0"/>
              <a:t> </a:t>
            </a:r>
            <a:r>
              <a:rPr lang="tr-TR" dirty="0"/>
              <a:t>kıyası ve onun </a:t>
            </a:r>
            <a:r>
              <a:rPr lang="tr-TR" dirty="0" smtClean="0"/>
              <a:t>delil </a:t>
            </a:r>
            <a:r>
              <a:rPr lang="tr-TR" dirty="0" smtClean="0"/>
              <a:t>oluşunu, </a:t>
            </a:r>
            <a:r>
              <a:rPr lang="tr-TR" dirty="0" err="1" smtClean="0"/>
              <a:t>âmmı</a:t>
            </a:r>
            <a:r>
              <a:rPr lang="tr-TR" dirty="0" smtClean="0"/>
              <a:t> </a:t>
            </a:r>
            <a:r>
              <a:rPr lang="tr-TR" dirty="0"/>
              <a:t>ve onun </a:t>
            </a:r>
            <a:r>
              <a:rPr lang="tr-TR" dirty="0" smtClean="0"/>
              <a:t>kayıtlanışını, emri </a:t>
            </a:r>
            <a:r>
              <a:rPr lang="tr-TR" dirty="0"/>
              <a:t>ve </a:t>
            </a:r>
            <a:r>
              <a:rPr lang="tr-TR" dirty="0" smtClean="0"/>
              <a:t>delâletini kendisine </a:t>
            </a:r>
            <a:r>
              <a:rPr lang="tr-TR" dirty="0"/>
              <a:t>konu edinir. </a:t>
            </a:r>
            <a:endParaRPr lang="tr-TR" dirty="0" smtClean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tr-TR" b="1" dirty="0" smtClean="0">
                <a:solidFill>
                  <a:srgbClr val="00B050"/>
                </a:solidFill>
              </a:rPr>
              <a:t>Bunu </a:t>
            </a:r>
            <a:r>
              <a:rPr lang="tr-TR" b="1" dirty="0">
                <a:solidFill>
                  <a:srgbClr val="00B050"/>
                </a:solidFill>
              </a:rPr>
              <a:t>bir örnekle açıklamaya çalışalım: </a:t>
            </a:r>
            <a:r>
              <a:rPr lang="tr-TR" dirty="0" smtClean="0"/>
              <a:t>Kur'an-ı Kerim</a:t>
            </a:r>
            <a:r>
              <a:rPr lang="tr-TR" dirty="0" smtClean="0"/>
              <a:t>, </a:t>
            </a:r>
            <a:r>
              <a:rPr lang="tr-TR" dirty="0"/>
              <a:t>ilk şer’i delildir.  Fakat onun tüm </a:t>
            </a:r>
            <a:r>
              <a:rPr lang="tr-TR" dirty="0" smtClean="0"/>
              <a:t>şer’i </a:t>
            </a:r>
            <a:r>
              <a:rPr lang="tr-TR" dirty="0" err="1" smtClean="0"/>
              <a:t>nassları</a:t>
            </a:r>
            <a:r>
              <a:rPr lang="tr-TR" dirty="0" smtClean="0"/>
              <a:t> </a:t>
            </a:r>
            <a:r>
              <a:rPr lang="tr-TR" dirty="0"/>
              <a:t>aynı tarzda gelmemiştir. Kimileri emir, kimileri </a:t>
            </a:r>
            <a:r>
              <a:rPr lang="tr-TR" dirty="0" err="1"/>
              <a:t>nehy</a:t>
            </a:r>
            <a:r>
              <a:rPr lang="tr-TR" dirty="0"/>
              <a:t>, kimileri </a:t>
            </a:r>
            <a:r>
              <a:rPr lang="tr-TR" dirty="0" err="1"/>
              <a:t>âmm</a:t>
            </a:r>
            <a:r>
              <a:rPr lang="tr-TR" dirty="0"/>
              <a:t>, kimileri </a:t>
            </a:r>
            <a:r>
              <a:rPr lang="tr-TR" dirty="0" err="1"/>
              <a:t>hâss</a:t>
            </a:r>
            <a:r>
              <a:rPr lang="tr-TR" dirty="0"/>
              <a:t> sığasıyla </a:t>
            </a:r>
            <a:r>
              <a:rPr lang="tr-TR" dirty="0" err="1"/>
              <a:t>varid</a:t>
            </a:r>
            <a:r>
              <a:rPr lang="tr-TR" dirty="0"/>
              <a:t> olmuştur. </a:t>
            </a:r>
          </a:p>
        </p:txBody>
      </p:sp>
    </p:spTree>
    <p:extLst>
      <p:ext uri="{BB962C8B-B14F-4D97-AF65-F5344CB8AC3E}">
        <p14:creationId xmlns:p14="http://schemas.microsoft.com/office/powerpoint/2010/main" val="17163841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2008</Words>
  <Application>Microsoft Office PowerPoint</Application>
  <PresentationFormat>Geniş ekran</PresentationFormat>
  <Paragraphs>106</Paragraphs>
  <Slides>32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32</vt:i4>
      </vt:variant>
    </vt:vector>
  </HeadingPairs>
  <TitlesOfParts>
    <vt:vector size="38" baseType="lpstr">
      <vt:lpstr>Adobe Myungjo Std M</vt:lpstr>
      <vt:lpstr>Adobe Caslon Pro</vt:lpstr>
      <vt:lpstr>Arial</vt:lpstr>
      <vt:lpstr>Calibri</vt:lpstr>
      <vt:lpstr>Calibri Light</vt:lpstr>
      <vt:lpstr>Office Teması</vt:lpstr>
      <vt:lpstr> </vt:lpstr>
      <vt:lpstr>PowerPoint Sunusu</vt:lpstr>
      <vt:lpstr>Bu derste neler öğreneceğiz?</vt:lpstr>
      <vt:lpstr>1. Fıkıh Usulünün Tanımı</vt:lpstr>
      <vt:lpstr>Bilgi Notu</vt:lpstr>
      <vt:lpstr>Fıkıh Usulünün Tanımı</vt:lpstr>
      <vt:lpstr>Odaklanalım!.. </vt:lpstr>
      <vt:lpstr>2. Fıkıh Usulünün Konusu</vt:lpstr>
      <vt:lpstr>Odaklanalım!...</vt:lpstr>
      <vt:lpstr>Odaklanalım!...</vt:lpstr>
      <vt:lpstr>Fıkıh Usulünün Konusu</vt:lpstr>
      <vt:lpstr>3. Fıkıh Usulü Öğrenmenin Önemi</vt:lpstr>
      <vt:lpstr>Fıkıh Usulü Öğrenmenin Önemi</vt:lpstr>
      <vt:lpstr>Fıkıh Usulü Öğrenmenin Önemi</vt:lpstr>
      <vt:lpstr>Fıkıh Usulü Öğrenmenin Önemi</vt:lpstr>
      <vt:lpstr>Fıkıh Usulü Öğrenmenin Önemi</vt:lpstr>
      <vt:lpstr>4. Fıkıh Usulünün Yararlandığı İlim Dalları</vt:lpstr>
      <vt:lpstr>Fıkıh Usulünün Yararlandığı İlim Dalları</vt:lpstr>
      <vt:lpstr> 5. Fıkıh Usulünün Doğuşu ve Gelişimi</vt:lpstr>
      <vt:lpstr>Fıkıh Usulünün Doğuşu ve Gelişimi</vt:lpstr>
      <vt:lpstr>Fıkıh Usulünün Doğuşu ve Gelişimi</vt:lpstr>
      <vt:lpstr>Fıkıh Usulünün Doğuşu ve Gelişimi</vt:lpstr>
      <vt:lpstr>Fıkıh Usulünün Doğuşu ve Gelişimi</vt:lpstr>
      <vt:lpstr>Fıkıh Usulünün Doğuşu ve Gelişimi</vt:lpstr>
      <vt:lpstr>Bilgi Notu…</vt:lpstr>
      <vt:lpstr>Bilgi Notu…</vt:lpstr>
      <vt:lpstr>Bilgi Notu…</vt:lpstr>
      <vt:lpstr>Bilgi Notu…</vt:lpstr>
      <vt:lpstr>Bilgi Notu…</vt:lpstr>
      <vt:lpstr>Bilgi Notu</vt:lpstr>
      <vt:lpstr>Bilgi Notu…</vt:lpstr>
      <vt:lpstr>Bilgi Notu…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oguzkaan ekmekçi</dc:creator>
  <cp:lastModifiedBy>User</cp:lastModifiedBy>
  <cp:revision>28</cp:revision>
  <dcterms:created xsi:type="dcterms:W3CDTF">2020-11-30T19:20:16Z</dcterms:created>
  <dcterms:modified xsi:type="dcterms:W3CDTF">2020-12-20T13:52:32Z</dcterms:modified>
</cp:coreProperties>
</file>